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Anton"/>
      <p:regular r:id="rId36"/>
    </p:embeddedFont>
    <p:embeddedFont>
      <p:font typeface="Lato"/>
      <p:regular r:id="rId37"/>
      <p:bold r:id="rId38"/>
      <p:italic r:id="rId39"/>
      <p:boldItalic r:id="rId40"/>
    </p:embeddedFont>
    <p:embeddedFont>
      <p:font typeface="Helvetica Neue"/>
      <p:regular r:id="rId41"/>
      <p:bold r:id="rId42"/>
      <p:italic r:id="rId43"/>
      <p:boldItalic r:id="rId44"/>
    </p:embeddedFont>
    <p:embeddedFont>
      <p:font typeface="Helvetica Neue Light"/>
      <p:regular r:id="rId45"/>
      <p:bold r:id="rId46"/>
      <p:italic r:id="rId47"/>
      <p:boldItalic r:id="rId48"/>
    </p:embeddedFont>
    <p:embeddedFont>
      <p:font typeface="DM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F6EC73-A34A-4BBD-A2C2-33E95C704417}">
  <a:tblStyle styleId="{A3F6EC73-A34A-4BBD-A2C2-33E95C70441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42" Type="http://schemas.openxmlformats.org/officeDocument/2006/relationships/font" Target="fonts/HelveticaNeue-bold.fntdata"/><Relationship Id="rId41" Type="http://schemas.openxmlformats.org/officeDocument/2006/relationships/font" Target="fonts/HelveticaNeue-regular.fntdata"/><Relationship Id="rId44" Type="http://schemas.openxmlformats.org/officeDocument/2006/relationships/font" Target="fonts/HelveticaNeue-boldItalic.fntdata"/><Relationship Id="rId43" Type="http://schemas.openxmlformats.org/officeDocument/2006/relationships/font" Target="fonts/HelveticaNeue-italic.fntdata"/><Relationship Id="rId46" Type="http://schemas.openxmlformats.org/officeDocument/2006/relationships/font" Target="fonts/HelveticaNeueLight-bold.fntdata"/><Relationship Id="rId45" Type="http://schemas.openxmlformats.org/officeDocument/2006/relationships/font" Target="fonts/HelveticaNeue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HelveticaNeueLight-boldItalic.fntdata"/><Relationship Id="rId47" Type="http://schemas.openxmlformats.org/officeDocument/2006/relationships/font" Target="fonts/HelveticaNeueLight-italic.fntdata"/><Relationship Id="rId49" Type="http://schemas.openxmlformats.org/officeDocument/2006/relationships/font" Target="fonts/DMSans-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Lato-regular.fntdata"/><Relationship Id="rId36" Type="http://schemas.openxmlformats.org/officeDocument/2006/relationships/font" Target="fonts/Anton-regular.fntdata"/><Relationship Id="rId39" Type="http://schemas.openxmlformats.org/officeDocument/2006/relationships/font" Target="fonts/Lato-italic.fntdata"/><Relationship Id="rId38" Type="http://schemas.openxmlformats.org/officeDocument/2006/relationships/font" Target="fonts/Lato-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DMSans-italic.fntdata"/><Relationship Id="rId50" Type="http://schemas.openxmlformats.org/officeDocument/2006/relationships/font" Target="fonts/DMSans-bold.fntdata"/><Relationship Id="rId52" Type="http://schemas.openxmlformats.org/officeDocument/2006/relationships/font" Target="fonts/DMSans-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fccda107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fccda107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ccda107d4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ccda107d4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ccda107d4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ccda107d4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ccda107d4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fccda107d4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fccda107d4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fccda107d4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fccda107d4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fccda107d4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fccda107d4_0_6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fccda107d4_0_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ccda107d4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fccda107d4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fccda107d4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fccda107d4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34cffa1c5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34cffa1c5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ccda107d4_0_6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fccda107d4_0_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fccda107d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fccda107d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fccda107d4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fccda107d4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ccda107d4_0_6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fccda107d4_0_6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ccda107d4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fccda107d4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fccda107d4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fccda107d4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fccda107d4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fccda107d4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ccda107d4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ccda107d4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ccda107d4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ccda107d4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ccda107d4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fccda107d4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ccda107d4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ccda107d4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ccda107d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fccda107d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ccda107d4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fccda107d4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fccda107d4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fccda107d4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8bb0dd411a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8bb0dd411a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ccda107d4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ccda107d4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fccda107d4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fccda107d4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ccda107d4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ccda107d4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57" name="Google Shape;57;p1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2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73" name="Shape 73"/>
        <p:cNvGrpSpPr/>
        <p:nvPr/>
      </p:nvGrpSpPr>
      <p:grpSpPr>
        <a:xfrm>
          <a:off x="0" y="0"/>
          <a:ext cx="0" cy="0"/>
          <a:chOff x="0" y="0"/>
          <a:chExt cx="0" cy="0"/>
        </a:xfrm>
      </p:grpSpPr>
      <p:pic>
        <p:nvPicPr>
          <p:cNvPr id="74" name="Google Shape;74;p2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75" name="Shape 75"/>
        <p:cNvGrpSpPr/>
        <p:nvPr/>
      </p:nvGrpSpPr>
      <p:grpSpPr>
        <a:xfrm>
          <a:off x="0" y="0"/>
          <a:ext cx="0" cy="0"/>
          <a:chOff x="0" y="0"/>
          <a:chExt cx="0" cy="0"/>
        </a:xfrm>
      </p:grpSpPr>
      <p:pic>
        <p:nvPicPr>
          <p:cNvPr id="76" name="Google Shape;76;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 name="Shape 79"/>
        <p:cNvGrpSpPr/>
        <p:nvPr/>
      </p:nvGrpSpPr>
      <p:grpSpPr>
        <a:xfrm>
          <a:off x="0" y="0"/>
          <a:ext cx="0" cy="0"/>
          <a:chOff x="0" y="0"/>
          <a:chExt cx="0" cy="0"/>
        </a:xfrm>
      </p:grpSpPr>
      <p:sp>
        <p:nvSpPr>
          <p:cNvPr id="80" name="Google Shape;80;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2" name="Google Shape;8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hyperlink" Target="https://coderhouse.hiringroom.com/job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27"/>
          <p:cNvSpPr txBox="1"/>
          <p:nvPr/>
        </p:nvSpPr>
        <p:spPr>
          <a:xfrm>
            <a:off x="560700" y="2096150"/>
            <a:ext cx="80226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solidFill>
                  <a:srgbClr val="121212"/>
                </a:solidFill>
                <a:highlight>
                  <a:srgbClr val="00FFFF"/>
                </a:highlight>
                <a:latin typeface="Anton"/>
                <a:ea typeface="Anton"/>
                <a:cs typeface="Anton"/>
                <a:sym typeface="Anton"/>
              </a:rPr>
              <a:t>Arquitectura de capas</a:t>
            </a:r>
            <a:endParaRPr i="1" sz="3600">
              <a:solidFill>
                <a:srgbClr val="121212"/>
              </a:solidFill>
              <a:highlight>
                <a:srgbClr val="00FFFF"/>
              </a:highlight>
              <a:latin typeface="Anton"/>
              <a:ea typeface="Anton"/>
              <a:cs typeface="Anton"/>
              <a:sym typeface="Anton"/>
            </a:endParaRPr>
          </a:p>
        </p:txBody>
      </p:sp>
      <p:sp>
        <p:nvSpPr>
          <p:cNvPr id="90" name="Google Shape;90;p27"/>
          <p:cNvSpPr txBox="1"/>
          <p:nvPr/>
        </p:nvSpPr>
        <p:spPr>
          <a:xfrm>
            <a:off x="2022750" y="16203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2000">
                <a:solidFill>
                  <a:srgbClr val="121212"/>
                </a:solidFill>
                <a:latin typeface="Helvetica Neue"/>
                <a:ea typeface="Helvetica Neue"/>
                <a:cs typeface="Helvetica Neue"/>
                <a:sym typeface="Helvetica Neue"/>
              </a:rPr>
              <a:t>     Clase 38.  </a:t>
            </a:r>
            <a:r>
              <a:rPr lang="en" sz="2000">
                <a:solidFill>
                  <a:srgbClr val="121212"/>
                </a:solidFill>
                <a:latin typeface="Helvetica Neue Light"/>
                <a:ea typeface="Helvetica Neue Light"/>
                <a:cs typeface="Helvetica Neue Light"/>
                <a:sym typeface="Helvetica Neue Light"/>
              </a:rPr>
              <a:t> Programación Backend</a:t>
            </a:r>
            <a:endParaRPr>
              <a:solidFill>
                <a:srgbClr val="121212"/>
              </a:solidFill>
              <a:latin typeface="Helvetica Neue Light"/>
              <a:ea typeface="Helvetica Neue Light"/>
              <a:cs typeface="Helvetica Neue Light"/>
              <a:sym typeface="Helvetica Neue Light"/>
            </a:endParaRPr>
          </a:p>
        </p:txBody>
      </p:sp>
      <p:sp>
        <p:nvSpPr>
          <p:cNvPr id="91" name="Google Shape;91;p2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6"/>
          <p:cNvSpPr txBox="1"/>
          <p:nvPr/>
        </p:nvSpPr>
        <p:spPr>
          <a:xfrm>
            <a:off x="612325" y="238575"/>
            <a:ext cx="73509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Capa de persistencia</a:t>
            </a:r>
            <a:endParaRPr i="1" sz="3600">
              <a:latin typeface="Anton"/>
              <a:ea typeface="Anton"/>
              <a:cs typeface="Anton"/>
              <a:sym typeface="Anton"/>
            </a:endParaRPr>
          </a:p>
        </p:txBody>
      </p:sp>
      <p:pic>
        <p:nvPicPr>
          <p:cNvPr id="166" name="Google Shape;166;p3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67" name="Google Shape;167;p36"/>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168" name="Google Shape;168;p36"/>
          <p:cNvSpPr txBox="1"/>
          <p:nvPr/>
        </p:nvSpPr>
        <p:spPr>
          <a:xfrm>
            <a:off x="950100" y="1106675"/>
            <a:ext cx="7243800" cy="3417000"/>
          </a:xfrm>
          <a:prstGeom prst="rect">
            <a:avLst/>
          </a:prstGeom>
          <a:solidFill>
            <a:srgbClr val="222222"/>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datos</a:t>
            </a:r>
            <a:r>
              <a:rPr lang="en" sz="1050">
                <a:solidFill>
                  <a:srgbClr val="D4D4D4"/>
                </a:solidFill>
                <a:highlight>
                  <a:srgbClr val="1E1E1E"/>
                </a:highlight>
                <a:latin typeface="Courier New"/>
                <a:ea typeface="Courier New"/>
                <a:cs typeface="Courier New"/>
                <a:sym typeface="Courier New"/>
              </a:rPr>
              <a:t> =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urier New"/>
                <a:ea typeface="Courier New"/>
                <a:cs typeface="Courier New"/>
                <a:sym typeface="Courier New"/>
              </a:rPr>
              <a:t>async</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function</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recuperarTodos</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return</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datos</a:t>
            </a:r>
            <a:endParaRPr sz="1050">
              <a:solidFill>
                <a:srgbClr val="4FC1F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urier New"/>
                <a:ea typeface="Courier New"/>
                <a:cs typeface="Courier New"/>
                <a:sym typeface="Courier New"/>
              </a:rPr>
              <a:t>async</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function</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guardar</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dato</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datos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push</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dato</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return</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dato</a:t>
            </a:r>
            <a:endParaRPr sz="105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E1E1E"/>
                </a:highlight>
                <a:latin typeface="Courier New"/>
                <a:ea typeface="Courier New"/>
                <a:cs typeface="Courier New"/>
                <a:sym typeface="Courier New"/>
              </a:rPr>
              <a:t>export</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recuperarTodos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guardar</a:t>
            </a:r>
            <a:endParaRPr sz="1050">
              <a:solidFill>
                <a:srgbClr val="DCDCA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7"/>
          <p:cNvSpPr txBox="1"/>
          <p:nvPr/>
        </p:nvSpPr>
        <p:spPr>
          <a:xfrm>
            <a:off x="612325" y="238575"/>
            <a:ext cx="73509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Capa de servicio</a:t>
            </a:r>
            <a:endParaRPr i="1" sz="3600">
              <a:latin typeface="Anton"/>
              <a:ea typeface="Anton"/>
              <a:cs typeface="Anton"/>
              <a:sym typeface="Anton"/>
            </a:endParaRPr>
          </a:p>
        </p:txBody>
      </p:sp>
      <p:pic>
        <p:nvPicPr>
          <p:cNvPr id="174" name="Google Shape;174;p3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75" name="Google Shape;175;p37"/>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176" name="Google Shape;176;p37"/>
          <p:cNvSpPr txBox="1"/>
          <p:nvPr/>
        </p:nvSpPr>
        <p:spPr>
          <a:xfrm>
            <a:off x="950100" y="1106675"/>
            <a:ext cx="7243800" cy="3197700"/>
          </a:xfrm>
          <a:prstGeom prst="rect">
            <a:avLst/>
          </a:prstGeom>
          <a:solidFill>
            <a:srgbClr val="222222"/>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 </a:t>
            </a:r>
            <a:r>
              <a:rPr lang="en" sz="1050">
                <a:solidFill>
                  <a:srgbClr val="9CDCFE"/>
                </a:solidFill>
                <a:highlight>
                  <a:srgbClr val="1E1E1E"/>
                </a:highlight>
                <a:latin typeface="Courier New"/>
                <a:ea typeface="Courier New"/>
                <a:cs typeface="Courier New"/>
                <a:sym typeface="Courier New"/>
              </a:rPr>
              <a:t>recuperarTodos</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guardar</a:t>
            </a:r>
            <a:r>
              <a:rPr lang="en" sz="1050">
                <a:solidFill>
                  <a:srgbClr val="D4D4D4"/>
                </a:solidFill>
                <a:highlight>
                  <a:srgbClr val="1E1E1E"/>
                </a:highlight>
                <a:latin typeface="Courier New"/>
                <a:ea typeface="Courier New"/>
                <a:cs typeface="Courier New"/>
                <a:sym typeface="Courier New"/>
              </a:rPr>
              <a:t> } </a:t>
            </a: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'../persistencia/datos.js'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async</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function</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obtenerDatos</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return</a:t>
            </a: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await</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recuperarTodos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async</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function</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crearDato</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dato</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dato</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added</a:t>
            </a:r>
            <a:r>
              <a:rPr lang="en" sz="1050">
                <a:solidFill>
                  <a:srgbClr val="D4D4D4"/>
                </a:solidFill>
                <a:highlight>
                  <a:srgbClr val="1E1E1E"/>
                </a:highlight>
                <a:latin typeface="Courier New"/>
                <a:ea typeface="Courier New"/>
                <a:cs typeface="Courier New"/>
                <a:sym typeface="Courier New"/>
              </a:rPr>
              <a:t> = </a:t>
            </a:r>
            <a:r>
              <a:rPr lang="en" sz="1050">
                <a:solidFill>
                  <a:srgbClr val="4EC9B0"/>
                </a:solidFill>
                <a:highlight>
                  <a:srgbClr val="1E1E1E"/>
                </a:highlight>
                <a:latin typeface="Courier New"/>
                <a:ea typeface="Courier New"/>
                <a:cs typeface="Courier New"/>
                <a:sym typeface="Courier New"/>
              </a:rPr>
              <a:t>Date</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now</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await</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guardar</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dato</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return</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dato</a:t>
            </a:r>
            <a:endParaRPr sz="105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export</a:t>
            </a:r>
            <a:r>
              <a:rPr lang="en" sz="1050">
                <a:solidFill>
                  <a:srgbClr val="D4D4D4"/>
                </a:solidFill>
                <a:highlight>
                  <a:srgbClr val="1E1E1E"/>
                </a:highlight>
                <a:latin typeface="Courier New"/>
                <a:ea typeface="Courier New"/>
                <a:cs typeface="Courier New"/>
                <a:sym typeface="Courier New"/>
              </a:rPr>
              <a:t> { </a:t>
            </a:r>
            <a:r>
              <a:rPr lang="en" sz="1050">
                <a:solidFill>
                  <a:srgbClr val="DCDCAA"/>
                </a:solidFill>
                <a:highlight>
                  <a:srgbClr val="1E1E1E"/>
                </a:highlight>
                <a:latin typeface="Courier New"/>
                <a:ea typeface="Courier New"/>
                <a:cs typeface="Courier New"/>
                <a:sym typeface="Courier New"/>
              </a:rPr>
              <a:t>obtenerDatos</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crearDato</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569CD6"/>
              </a:solidFill>
              <a:highlight>
                <a:srgbClr val="1E1E1E"/>
              </a:highlight>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8"/>
          <p:cNvSpPr txBox="1"/>
          <p:nvPr/>
        </p:nvSpPr>
        <p:spPr>
          <a:xfrm>
            <a:off x="612325" y="238575"/>
            <a:ext cx="73509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Controllers</a:t>
            </a:r>
            <a:endParaRPr i="1" sz="3600">
              <a:latin typeface="Anton"/>
              <a:ea typeface="Anton"/>
              <a:cs typeface="Anton"/>
              <a:sym typeface="Anton"/>
            </a:endParaRPr>
          </a:p>
        </p:txBody>
      </p:sp>
      <p:pic>
        <p:nvPicPr>
          <p:cNvPr id="182" name="Google Shape;182;p3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83" name="Google Shape;183;p38"/>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184" name="Google Shape;184;p38"/>
          <p:cNvSpPr txBox="1"/>
          <p:nvPr/>
        </p:nvSpPr>
        <p:spPr>
          <a:xfrm>
            <a:off x="950100" y="1106675"/>
            <a:ext cx="7243800" cy="3417000"/>
          </a:xfrm>
          <a:prstGeom prst="rect">
            <a:avLst/>
          </a:prstGeom>
          <a:solidFill>
            <a:srgbClr val="222222"/>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 </a:t>
            </a:r>
            <a:r>
              <a:rPr lang="en" sz="1050">
                <a:solidFill>
                  <a:srgbClr val="9CDCFE"/>
                </a:solidFill>
                <a:highlight>
                  <a:srgbClr val="1E1E1E"/>
                </a:highlight>
                <a:latin typeface="Courier New"/>
                <a:ea typeface="Courier New"/>
                <a:cs typeface="Courier New"/>
                <a:sym typeface="Courier New"/>
              </a:rPr>
              <a:t>obtenerDatos</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crearDato</a:t>
            </a:r>
            <a:r>
              <a:rPr lang="en" sz="1050">
                <a:solidFill>
                  <a:srgbClr val="D4D4D4"/>
                </a:solidFill>
                <a:highlight>
                  <a:srgbClr val="1E1E1E"/>
                </a:highlight>
                <a:latin typeface="Courier New"/>
                <a:ea typeface="Courier New"/>
                <a:cs typeface="Courier New"/>
                <a:sym typeface="Courier New"/>
              </a:rPr>
              <a:t> } </a:t>
            </a: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'../negocio/datos.js'</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async</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function</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getDatosController</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req</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res</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datos</a:t>
            </a:r>
            <a:r>
              <a:rPr lang="en" sz="1050">
                <a:solidFill>
                  <a:srgbClr val="D4D4D4"/>
                </a:solidFill>
                <a:highlight>
                  <a:srgbClr val="1E1E1E"/>
                </a:highlight>
                <a:latin typeface="Courier New"/>
                <a:ea typeface="Courier New"/>
                <a:cs typeface="Courier New"/>
                <a:sym typeface="Courier New"/>
              </a:rPr>
              <a:t> = </a:t>
            </a:r>
            <a:r>
              <a:rPr lang="en" sz="1050">
                <a:solidFill>
                  <a:srgbClr val="C586C0"/>
                </a:solidFill>
                <a:highlight>
                  <a:srgbClr val="1E1E1E"/>
                </a:highlight>
                <a:latin typeface="Courier New"/>
                <a:ea typeface="Courier New"/>
                <a:cs typeface="Courier New"/>
                <a:sym typeface="Courier New"/>
              </a:rPr>
              <a:t>await</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obtenerDatos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res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json</a:t>
            </a:r>
            <a:r>
              <a:rPr lang="en" sz="1050">
                <a:solidFill>
                  <a:srgbClr val="D4D4D4"/>
                </a:solidFill>
                <a:highlight>
                  <a:srgbClr val="1E1E1E"/>
                </a:highlight>
                <a:latin typeface="Courier New"/>
                <a:ea typeface="Courier New"/>
                <a:cs typeface="Courier New"/>
                <a:sym typeface="Courier New"/>
              </a:rPr>
              <a:t>(</a:t>
            </a:r>
            <a:r>
              <a:rPr lang="en" sz="1050">
                <a:solidFill>
                  <a:srgbClr val="4FC1FF"/>
                </a:solidFill>
                <a:highlight>
                  <a:srgbClr val="1E1E1E"/>
                </a:highlight>
                <a:latin typeface="Courier New"/>
                <a:ea typeface="Courier New"/>
                <a:cs typeface="Courier New"/>
                <a:sym typeface="Courier New"/>
              </a:rPr>
              <a:t>datos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async</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function</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postDatosController</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req</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res</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dato</a:t>
            </a:r>
            <a:r>
              <a:rPr lang="en" sz="1050">
                <a:solidFill>
                  <a:srgbClr val="D4D4D4"/>
                </a:solidFill>
                <a:highlight>
                  <a:srgbClr val="1E1E1E"/>
                </a:highlight>
                <a:latin typeface="Courier New"/>
                <a:ea typeface="Courier New"/>
                <a:cs typeface="Courier New"/>
                <a:sym typeface="Courier New"/>
              </a:rPr>
              <a:t> = </a:t>
            </a:r>
            <a:r>
              <a:rPr lang="en" sz="1050">
                <a:solidFill>
                  <a:srgbClr val="9CDCFE"/>
                </a:solidFill>
                <a:highlight>
                  <a:srgbClr val="1E1E1E"/>
                </a:highlight>
                <a:latin typeface="Courier New"/>
                <a:ea typeface="Courier New"/>
                <a:cs typeface="Courier New"/>
                <a:sym typeface="Courier New"/>
              </a:rPr>
              <a:t>req</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body</a:t>
            </a:r>
            <a:endParaRPr sz="105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await</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crearDato</a:t>
            </a:r>
            <a:r>
              <a:rPr lang="en" sz="1050">
                <a:solidFill>
                  <a:srgbClr val="D4D4D4"/>
                </a:solidFill>
                <a:highlight>
                  <a:srgbClr val="1E1E1E"/>
                </a:highlight>
                <a:latin typeface="Courier New"/>
                <a:ea typeface="Courier New"/>
                <a:cs typeface="Courier New"/>
                <a:sym typeface="Courier New"/>
              </a:rPr>
              <a:t>(</a:t>
            </a:r>
            <a:r>
              <a:rPr lang="en" sz="1050">
                <a:solidFill>
                  <a:srgbClr val="4FC1FF"/>
                </a:solidFill>
                <a:highlight>
                  <a:srgbClr val="1E1E1E"/>
                </a:highlight>
                <a:latin typeface="Courier New"/>
                <a:ea typeface="Courier New"/>
                <a:cs typeface="Courier New"/>
                <a:sym typeface="Courier New"/>
              </a:rPr>
              <a:t>dato</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res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status</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201</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json</a:t>
            </a:r>
            <a:r>
              <a:rPr lang="en" sz="1050">
                <a:solidFill>
                  <a:srgbClr val="D4D4D4"/>
                </a:solidFill>
                <a:highlight>
                  <a:srgbClr val="1E1E1E"/>
                </a:highlight>
                <a:latin typeface="Courier New"/>
                <a:ea typeface="Courier New"/>
                <a:cs typeface="Courier New"/>
                <a:sym typeface="Courier New"/>
              </a:rPr>
              <a:t>(</a:t>
            </a:r>
            <a:r>
              <a:rPr lang="en" sz="1050">
                <a:solidFill>
                  <a:srgbClr val="4FC1FF"/>
                </a:solidFill>
                <a:highlight>
                  <a:srgbClr val="1E1E1E"/>
                </a:highlight>
                <a:latin typeface="Courier New"/>
                <a:ea typeface="Courier New"/>
                <a:cs typeface="Courier New"/>
                <a:sym typeface="Courier New"/>
              </a:rPr>
              <a:t>dato</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export</a:t>
            </a:r>
            <a:r>
              <a:rPr lang="en" sz="1050">
                <a:solidFill>
                  <a:srgbClr val="D4D4D4"/>
                </a:solidFill>
                <a:highlight>
                  <a:srgbClr val="1E1E1E"/>
                </a:highlight>
                <a:latin typeface="Courier New"/>
                <a:ea typeface="Courier New"/>
                <a:cs typeface="Courier New"/>
                <a:sym typeface="Courier New"/>
              </a:rPr>
              <a:t> { </a:t>
            </a:r>
            <a:r>
              <a:rPr lang="en" sz="1050">
                <a:solidFill>
                  <a:srgbClr val="DCDCAA"/>
                </a:solidFill>
                <a:highlight>
                  <a:srgbClr val="1E1E1E"/>
                </a:highlight>
                <a:latin typeface="Courier New"/>
                <a:ea typeface="Courier New"/>
                <a:cs typeface="Courier New"/>
                <a:sym typeface="Courier New"/>
              </a:rPr>
              <a:t>getDatosController</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postDatosController</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586C0"/>
              </a:solidFill>
              <a:highlight>
                <a:srgbClr val="1E1E1E"/>
              </a:highlight>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9"/>
          <p:cNvSpPr txBox="1"/>
          <p:nvPr/>
        </p:nvSpPr>
        <p:spPr>
          <a:xfrm>
            <a:off x="612325" y="238575"/>
            <a:ext cx="73509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Capa de ruteo</a:t>
            </a:r>
            <a:endParaRPr i="1" sz="3600">
              <a:latin typeface="Anton"/>
              <a:ea typeface="Anton"/>
              <a:cs typeface="Anton"/>
              <a:sym typeface="Anton"/>
            </a:endParaRPr>
          </a:p>
        </p:txBody>
      </p:sp>
      <p:pic>
        <p:nvPicPr>
          <p:cNvPr id="190" name="Google Shape;190;p3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91" name="Google Shape;191;p39"/>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192" name="Google Shape;192;p39"/>
          <p:cNvSpPr txBox="1"/>
          <p:nvPr/>
        </p:nvSpPr>
        <p:spPr>
          <a:xfrm>
            <a:off x="950100" y="1106675"/>
            <a:ext cx="7243800" cy="2320500"/>
          </a:xfrm>
          <a:prstGeom prst="rect">
            <a:avLst/>
          </a:prstGeom>
          <a:solidFill>
            <a:srgbClr val="222222"/>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 </a:t>
            </a:r>
            <a:r>
              <a:rPr lang="en" sz="1050">
                <a:solidFill>
                  <a:srgbClr val="9CDCFE"/>
                </a:solidFill>
                <a:highlight>
                  <a:srgbClr val="1E1E1E"/>
                </a:highlight>
                <a:latin typeface="Courier New"/>
                <a:ea typeface="Courier New"/>
                <a:cs typeface="Courier New"/>
                <a:sym typeface="Courier New"/>
              </a:rPr>
              <a:t>Router</a:t>
            </a:r>
            <a:r>
              <a:rPr lang="en" sz="1050">
                <a:solidFill>
                  <a:srgbClr val="D4D4D4"/>
                </a:solidFill>
                <a:highlight>
                  <a:srgbClr val="1E1E1E"/>
                </a:highlight>
                <a:latin typeface="Courier New"/>
                <a:ea typeface="Courier New"/>
                <a:cs typeface="Courier New"/>
                <a:sym typeface="Courier New"/>
              </a:rPr>
              <a:t> } </a:t>
            </a: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'express'</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 </a:t>
            </a:r>
            <a:r>
              <a:rPr lang="en" sz="1050">
                <a:solidFill>
                  <a:srgbClr val="9CDCFE"/>
                </a:solidFill>
                <a:highlight>
                  <a:srgbClr val="1E1E1E"/>
                </a:highlight>
                <a:latin typeface="Courier New"/>
                <a:ea typeface="Courier New"/>
                <a:cs typeface="Courier New"/>
                <a:sym typeface="Courier New"/>
              </a:rPr>
              <a:t>getDatosController</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postDatosController</a:t>
            </a:r>
            <a:r>
              <a:rPr lang="en" sz="1050">
                <a:solidFill>
                  <a:srgbClr val="D4D4D4"/>
                </a:solidFill>
                <a:highlight>
                  <a:srgbClr val="1E1E1E"/>
                </a:highlight>
                <a:latin typeface="Courier New"/>
                <a:ea typeface="Courier New"/>
                <a:cs typeface="Courier New"/>
                <a:sym typeface="Courier New"/>
              </a:rPr>
              <a:t> } </a:t>
            </a: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'../controlador/datos.js'</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routerDatos</a:t>
            </a:r>
            <a:r>
              <a:rPr lang="en" sz="1050">
                <a:solidFill>
                  <a:srgbClr val="D4D4D4"/>
                </a:solidFill>
                <a:highlight>
                  <a:srgbClr val="1E1E1E"/>
                </a:highlight>
                <a:latin typeface="Courier New"/>
                <a:ea typeface="Courier New"/>
                <a:cs typeface="Courier New"/>
                <a:sym typeface="Courier New"/>
              </a:rPr>
              <a:t> = </a:t>
            </a:r>
            <a:r>
              <a:rPr lang="en" sz="1050">
                <a:solidFill>
                  <a:srgbClr val="569CD6"/>
                </a:solidFill>
                <a:highlight>
                  <a:srgbClr val="1E1E1E"/>
                </a:highlight>
                <a:latin typeface="Courier New"/>
                <a:ea typeface="Courier New"/>
                <a:cs typeface="Courier New"/>
                <a:sym typeface="Courier New"/>
              </a:rPr>
              <a:t>new</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Router</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4FC1FF"/>
                </a:solidFill>
                <a:highlight>
                  <a:srgbClr val="1E1E1E"/>
                </a:highlight>
                <a:latin typeface="Courier New"/>
                <a:ea typeface="Courier New"/>
                <a:cs typeface="Courier New"/>
                <a:sym typeface="Courier New"/>
              </a:rPr>
              <a:t>routerDatos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get</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getDatosController</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4FC1FF"/>
                </a:solidFill>
                <a:highlight>
                  <a:srgbClr val="1E1E1E"/>
                </a:highlight>
                <a:latin typeface="Courier New"/>
                <a:ea typeface="Courier New"/>
                <a:cs typeface="Courier New"/>
                <a:sym typeface="Courier New"/>
              </a:rPr>
              <a:t>routerDatos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post</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postDatosController</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export</a:t>
            </a: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default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routerDatos</a:t>
            </a:r>
            <a:endParaRPr sz="1050">
              <a:solidFill>
                <a:srgbClr val="4FC1F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586C0"/>
              </a:solidFill>
              <a:highlight>
                <a:srgbClr val="1E1E1E"/>
              </a:highlight>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0"/>
          <p:cNvSpPr txBox="1"/>
          <p:nvPr/>
        </p:nvSpPr>
        <p:spPr>
          <a:xfrm>
            <a:off x="612325" y="238575"/>
            <a:ext cx="73509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Servidor</a:t>
            </a:r>
            <a:endParaRPr i="1" sz="3600">
              <a:latin typeface="Anton"/>
              <a:ea typeface="Anton"/>
              <a:cs typeface="Anton"/>
              <a:sym typeface="Anton"/>
            </a:endParaRPr>
          </a:p>
        </p:txBody>
      </p:sp>
      <p:pic>
        <p:nvPicPr>
          <p:cNvPr id="198" name="Google Shape;198;p4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99" name="Google Shape;199;p40"/>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200" name="Google Shape;200;p40"/>
          <p:cNvSpPr txBox="1"/>
          <p:nvPr/>
        </p:nvSpPr>
        <p:spPr>
          <a:xfrm>
            <a:off x="950100" y="1106675"/>
            <a:ext cx="7243800" cy="3197700"/>
          </a:xfrm>
          <a:prstGeom prst="rect">
            <a:avLst/>
          </a:prstGeom>
          <a:solidFill>
            <a:srgbClr val="222222"/>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express</a:t>
            </a: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'express'</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routerDatos</a:t>
            </a: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'./rutas/datos.js'</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app</a:t>
            </a:r>
            <a:r>
              <a:rPr lang="en" sz="1050">
                <a:solidFill>
                  <a:srgbClr val="D4D4D4"/>
                </a:solidFill>
                <a:highlight>
                  <a:srgbClr val="1E1E1E"/>
                </a:highlight>
                <a:latin typeface="Courier New"/>
                <a:ea typeface="Courier New"/>
                <a:cs typeface="Courier New"/>
                <a:sym typeface="Courier New"/>
              </a:rPr>
              <a:t> = </a:t>
            </a:r>
            <a:r>
              <a:rPr lang="en" sz="1050">
                <a:solidFill>
                  <a:srgbClr val="DCDCAA"/>
                </a:solidFill>
                <a:highlight>
                  <a:srgbClr val="1E1E1E"/>
                </a:highlight>
                <a:latin typeface="Courier New"/>
                <a:ea typeface="Courier New"/>
                <a:cs typeface="Courier New"/>
                <a:sym typeface="Courier New"/>
              </a:rPr>
              <a:t>express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4FC1FF"/>
                </a:solidFill>
                <a:highlight>
                  <a:srgbClr val="1E1E1E"/>
                </a:highlight>
                <a:latin typeface="Courier New"/>
                <a:ea typeface="Courier New"/>
                <a:cs typeface="Courier New"/>
                <a:sym typeface="Courier New"/>
              </a:rPr>
              <a:t>app</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use</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express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json</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4FC1FF"/>
                </a:solidFill>
                <a:highlight>
                  <a:srgbClr val="1E1E1E"/>
                </a:highlight>
                <a:latin typeface="Courier New"/>
                <a:ea typeface="Courier New"/>
                <a:cs typeface="Courier New"/>
                <a:sym typeface="Courier New"/>
              </a:rPr>
              <a:t>app</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use</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'/api/datos'</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routerDatos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6A9955"/>
                </a:solidFill>
                <a:highlight>
                  <a:srgbClr val="1E1E1E"/>
                </a:highlight>
                <a:latin typeface="Courier New"/>
                <a:ea typeface="Courier New"/>
                <a:cs typeface="Courier New"/>
                <a:sym typeface="Courier New"/>
              </a:rPr>
              <a:t>// start server</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PORT</a:t>
            </a:r>
            <a:r>
              <a:rPr lang="en" sz="1050">
                <a:solidFill>
                  <a:srgbClr val="D4D4D4"/>
                </a:solidFill>
                <a:highlight>
                  <a:srgbClr val="1E1E1E"/>
                </a:highlight>
                <a:latin typeface="Courier New"/>
                <a:ea typeface="Courier New"/>
                <a:cs typeface="Courier New"/>
                <a:sym typeface="Courier New"/>
              </a:rPr>
              <a:t> = </a:t>
            </a:r>
            <a:r>
              <a:rPr lang="en" sz="1050">
                <a:solidFill>
                  <a:srgbClr val="B5CEA8"/>
                </a:solidFill>
                <a:highlight>
                  <a:srgbClr val="1E1E1E"/>
                </a:highlight>
                <a:latin typeface="Courier New"/>
                <a:ea typeface="Courier New"/>
                <a:cs typeface="Courier New"/>
                <a:sym typeface="Courier New"/>
              </a:rPr>
              <a:t>8080</a:t>
            </a:r>
            <a:endParaRPr sz="1050">
              <a:solidFill>
                <a:srgbClr val="B5CEA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server</a:t>
            </a:r>
            <a:r>
              <a:rPr lang="en" sz="1050">
                <a:solidFill>
                  <a:srgbClr val="D4D4D4"/>
                </a:solidFill>
                <a:highlight>
                  <a:srgbClr val="1E1E1E"/>
                </a:highlight>
                <a:latin typeface="Courier New"/>
                <a:ea typeface="Courier New"/>
                <a:cs typeface="Courier New"/>
                <a:sym typeface="Courier New"/>
              </a:rPr>
              <a:t> = </a:t>
            </a:r>
            <a:r>
              <a:rPr lang="en" sz="1050">
                <a:solidFill>
                  <a:srgbClr val="4FC1FF"/>
                </a:solidFill>
                <a:highlight>
                  <a:srgbClr val="1E1E1E"/>
                </a:highlight>
                <a:latin typeface="Courier New"/>
                <a:ea typeface="Courier New"/>
                <a:cs typeface="Courier New"/>
                <a:sym typeface="Courier New"/>
              </a:rPr>
              <a:t>app</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listen</a:t>
            </a:r>
            <a:r>
              <a:rPr lang="en" sz="1050">
                <a:solidFill>
                  <a:srgbClr val="D4D4D4"/>
                </a:solidFill>
                <a:highlight>
                  <a:srgbClr val="1E1E1E"/>
                </a:highlight>
                <a:latin typeface="Courier New"/>
                <a:ea typeface="Courier New"/>
                <a:cs typeface="Courier New"/>
                <a:sym typeface="Courier New"/>
              </a:rPr>
              <a:t>(</a:t>
            </a:r>
            <a:r>
              <a:rPr lang="en" sz="1050">
                <a:solidFill>
                  <a:srgbClr val="4FC1FF"/>
                </a:solidFill>
                <a:highlight>
                  <a:srgbClr val="1E1E1E"/>
                </a:highlight>
                <a:latin typeface="Courier New"/>
                <a:ea typeface="Courier New"/>
                <a:cs typeface="Courier New"/>
                <a:sym typeface="Courier New"/>
              </a:rPr>
              <a:t>PORT</a:t>
            </a:r>
            <a:r>
              <a:rPr lang="en" sz="1050">
                <a:solidFill>
                  <a:srgbClr val="D4D4D4"/>
                </a:solidFill>
                <a:highlight>
                  <a:srgbClr val="1E1E1E"/>
                </a:highlight>
                <a:latin typeface="Courier New"/>
                <a:ea typeface="Courier New"/>
                <a:cs typeface="Courier New"/>
                <a:sym typeface="Courier New"/>
              </a:rPr>
              <a:t>, () </a:t>
            </a:r>
            <a:r>
              <a:rPr lang="en" sz="1050">
                <a:solidFill>
                  <a:srgbClr val="569CD6"/>
                </a:solidFill>
                <a:highlight>
                  <a:srgbClr val="1E1E1E"/>
                </a:highlight>
                <a:latin typeface="Courier New"/>
                <a:ea typeface="Courier New"/>
                <a:cs typeface="Courier New"/>
                <a:sym typeface="Courier New"/>
              </a:rPr>
              <a:t>=&gt;</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console</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log</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`Servidor express escuchando en el puerto </a:t>
            </a:r>
            <a:r>
              <a:rPr lang="en" sz="1050">
                <a:solidFill>
                  <a:srgbClr val="569CD6"/>
                </a:solidFill>
                <a:highlight>
                  <a:srgbClr val="1E1E1E"/>
                </a:highlight>
                <a:latin typeface="Courier New"/>
                <a:ea typeface="Courier New"/>
                <a:cs typeface="Courier New"/>
                <a:sym typeface="Courier New"/>
              </a:rPr>
              <a:t>${</a:t>
            </a:r>
            <a:r>
              <a:rPr lang="en" sz="1050">
                <a:solidFill>
                  <a:srgbClr val="4FC1FF"/>
                </a:solidFill>
                <a:highlight>
                  <a:srgbClr val="1E1E1E"/>
                </a:highlight>
                <a:latin typeface="Courier New"/>
                <a:ea typeface="Courier New"/>
                <a:cs typeface="Courier New"/>
                <a:sym typeface="Courier New"/>
              </a:rPr>
              <a:t>server</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address</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port</a:t>
            </a:r>
            <a:r>
              <a:rPr lang="en" sz="1050">
                <a:solidFill>
                  <a:srgbClr val="569CD6"/>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4FC1FF"/>
                </a:solidFill>
                <a:highlight>
                  <a:srgbClr val="1E1E1E"/>
                </a:highlight>
                <a:latin typeface="Courier New"/>
                <a:ea typeface="Courier New"/>
                <a:cs typeface="Courier New"/>
                <a:sym typeface="Courier New"/>
              </a:rPr>
              <a:t>server</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on</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'error'</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error</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=&gt;</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console</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error</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`Error en servidor`</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error</a:t>
            </a:r>
            <a:r>
              <a:rPr lang="en" sz="1050">
                <a:solidFill>
                  <a:srgbClr val="D4D4D4"/>
                </a:solidFill>
                <a:highlight>
                  <a:srgbClr val="1E1E1E"/>
                </a:highlight>
                <a:latin typeface="Courier New"/>
                <a:ea typeface="Courier New"/>
                <a:cs typeface="Courier New"/>
                <a:sym typeface="Courier New"/>
              </a:rPr>
              <a:t>))</a:t>
            </a:r>
            <a:endParaRPr sz="1050">
              <a:solidFill>
                <a:srgbClr val="C586C0"/>
              </a:solidFill>
              <a:highlight>
                <a:srgbClr val="1E1E1E"/>
              </a:highlight>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1"/>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 sz="4000">
                <a:latin typeface="Anton"/>
                <a:ea typeface="Anton"/>
                <a:cs typeface="Anton"/>
                <a:sym typeface="Anton"/>
              </a:rPr>
              <a:t>SERVIDOR EN CAPAS</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 sz="1600">
                <a:latin typeface="Helvetica Neue Light"/>
                <a:ea typeface="Helvetica Neue Light"/>
                <a:cs typeface="Helvetica Neue Light"/>
                <a:sym typeface="Helvetica Neue Light"/>
              </a:rPr>
              <a:t>Tiempo: 15 minutos</a:t>
            </a:r>
            <a:endParaRPr i="1" sz="1600">
              <a:latin typeface="Helvetica Neue Light"/>
              <a:ea typeface="Helvetica Neue Light"/>
              <a:cs typeface="Helvetica Neue Light"/>
              <a:sym typeface="Helvetica Neue Light"/>
            </a:endParaRPr>
          </a:p>
        </p:txBody>
      </p:sp>
      <p:pic>
        <p:nvPicPr>
          <p:cNvPr id="206" name="Google Shape;206;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07" name="Google Shape;207;p41"/>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4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13" name="Google Shape;213;p42"/>
          <p:cNvSpPr txBox="1"/>
          <p:nvPr/>
        </p:nvSpPr>
        <p:spPr>
          <a:xfrm>
            <a:off x="370050" y="1416550"/>
            <a:ext cx="8403900" cy="217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highlight>
                  <a:schemeClr val="lt1"/>
                </a:highlight>
                <a:latin typeface="Helvetica Neue Light"/>
                <a:ea typeface="Helvetica Neue Light"/>
                <a:cs typeface="Helvetica Neue Light"/>
                <a:sym typeface="Helvetica Neue Light"/>
              </a:rPr>
              <a:t>Dividir en capas el servidor del último desafío entregable (módulo de operaciones, proyecto con yarn), separando en capas de ruteo/controlador, lógica de negocio y capa de persistencia, utilizando exclusivamente funciones como vimos en el ejemplo de la clase.</a:t>
            </a:r>
            <a:endParaRPr sz="17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Clr>
                <a:schemeClr val="dk1"/>
              </a:buClr>
              <a:buSzPts val="1100"/>
              <a:buFont typeface="Arial"/>
              <a:buNone/>
            </a:pPr>
            <a:r>
              <a:rPr lang="en" sz="1700">
                <a:solidFill>
                  <a:schemeClr val="dk1"/>
                </a:solidFill>
                <a:highlight>
                  <a:schemeClr val="lt1"/>
                </a:highlight>
                <a:latin typeface="Helvetica Neue Light"/>
                <a:ea typeface="Helvetica Neue Light"/>
                <a:cs typeface="Helvetica Neue Light"/>
                <a:sym typeface="Helvetica Neue Light"/>
              </a:rPr>
              <a:t>Además de ubicar en cada una de esas capas lo realizado hasta el momento, guardar en persistencia las operaciones realizadas en un array de objetos que contengan: tipo de operación, parámetros, resultado y timestamp.</a:t>
            </a:r>
            <a:endParaRPr sz="17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Clr>
                <a:schemeClr val="dk1"/>
              </a:buClr>
              <a:buSzPts val="1100"/>
              <a:buFont typeface="Arial"/>
              <a:buNone/>
            </a:pPr>
            <a:r>
              <a:rPr lang="en" sz="1700">
                <a:solidFill>
                  <a:schemeClr val="dk1"/>
                </a:solidFill>
                <a:highlight>
                  <a:schemeClr val="lt1"/>
                </a:highlight>
                <a:latin typeface="Helvetica Neue Light"/>
                <a:ea typeface="Helvetica Neue Light"/>
                <a:cs typeface="Helvetica Neue Light"/>
                <a:sym typeface="Helvetica Neue Light"/>
              </a:rPr>
              <a:t>Permitir además el listado de dichas operaciones registradas.</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214" name="Google Shape;214;p42"/>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215" name="Google Shape;215;p42"/>
          <p:cNvSpPr txBox="1"/>
          <p:nvPr/>
        </p:nvSpPr>
        <p:spPr>
          <a:xfrm>
            <a:off x="137700" y="76200"/>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 sz="3300">
                <a:latin typeface="Anton"/>
                <a:ea typeface="Anton"/>
                <a:cs typeface="Anton"/>
                <a:sym typeface="Anton"/>
              </a:rPr>
              <a:t>Servidor en capas</a:t>
            </a:r>
            <a:endParaRPr i="1" sz="3200">
              <a:latin typeface="Helvetica Neue Light"/>
              <a:ea typeface="Helvetica Neue Light"/>
              <a:cs typeface="Helvetica Neue Light"/>
              <a:sym typeface="Helvetica Neue Light"/>
            </a:endParaRPr>
          </a:p>
        </p:txBody>
      </p:sp>
      <p:sp>
        <p:nvSpPr>
          <p:cNvPr id="216" name="Google Shape;216;p42"/>
          <p:cNvSpPr txBox="1"/>
          <p:nvPr/>
        </p:nvSpPr>
        <p:spPr>
          <a:xfrm>
            <a:off x="152400" y="55066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sz="1600">
                <a:solidFill>
                  <a:schemeClr val="dk1"/>
                </a:solidFill>
                <a:latin typeface="Helvetica Neue Light"/>
                <a:ea typeface="Helvetica Neue Light"/>
                <a:cs typeface="Helvetica Neue Light"/>
                <a:sym typeface="Helvetica Neue Light"/>
              </a:rPr>
              <a:t>Tiempo: 15 minutos</a:t>
            </a:r>
            <a:endParaRPr i="1"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43"/>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E8E7E3"/>
                </a:solidFill>
              </a:rPr>
              <a:t>☕ </a:t>
            </a:r>
            <a:endParaRPr sz="6000">
              <a:solidFill>
                <a:srgbClr val="E8E7E3"/>
              </a:solidFill>
            </a:endParaRPr>
          </a:p>
          <a:p>
            <a:pPr indent="0" lvl="0" marL="0" rtl="0" algn="ctr">
              <a:spcBef>
                <a:spcPts val="0"/>
              </a:spcBef>
              <a:spcAft>
                <a:spcPts val="0"/>
              </a:spcAft>
              <a:buNone/>
            </a:pPr>
            <a:r>
              <a:rPr i="1" lang="en"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4"/>
          <p:cNvSpPr/>
          <p:nvPr/>
        </p:nvSpPr>
        <p:spPr>
          <a:xfrm>
            <a:off x="0" y="0"/>
            <a:ext cx="1322100" cy="5159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4"/>
          <p:cNvSpPr txBox="1"/>
          <p:nvPr/>
        </p:nvSpPr>
        <p:spPr>
          <a:xfrm>
            <a:off x="2457163" y="924600"/>
            <a:ext cx="47301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700">
                <a:solidFill>
                  <a:schemeClr val="lt1"/>
                </a:solidFill>
                <a:latin typeface="DM Sans"/>
                <a:ea typeface="DM Sans"/>
                <a:cs typeface="DM Sans"/>
                <a:sym typeface="DM Sans"/>
              </a:rPr>
              <a:t>¡Lanzamos la</a:t>
            </a:r>
            <a:endParaRPr b="1" sz="3700">
              <a:solidFill>
                <a:schemeClr val="lt1"/>
              </a:solidFill>
              <a:latin typeface="DM Sans"/>
              <a:ea typeface="DM Sans"/>
              <a:cs typeface="DM Sans"/>
              <a:sym typeface="DM Sans"/>
            </a:endParaRPr>
          </a:p>
          <a:p>
            <a:pPr indent="0" lvl="0" marL="0" rtl="0" algn="l">
              <a:lnSpc>
                <a:spcPct val="90000"/>
              </a:lnSpc>
              <a:spcBef>
                <a:spcPts val="0"/>
              </a:spcBef>
              <a:spcAft>
                <a:spcPts val="0"/>
              </a:spcAft>
              <a:buNone/>
            </a:pPr>
            <a:r>
              <a:rPr b="1" lang="en" sz="3700">
                <a:solidFill>
                  <a:srgbClr val="EAFF6A"/>
                </a:solidFill>
                <a:latin typeface="DM Sans"/>
                <a:ea typeface="DM Sans"/>
                <a:cs typeface="DM Sans"/>
                <a:sym typeface="DM Sans"/>
              </a:rPr>
              <a:t>Bolsa de Empleos</a:t>
            </a:r>
            <a:r>
              <a:rPr b="1" lang="en" sz="3700">
                <a:solidFill>
                  <a:schemeClr val="lt1"/>
                </a:solidFill>
                <a:latin typeface="DM Sans"/>
                <a:ea typeface="DM Sans"/>
                <a:cs typeface="DM Sans"/>
                <a:sym typeface="DM Sans"/>
              </a:rPr>
              <a:t>!</a:t>
            </a:r>
            <a:endParaRPr b="1" sz="3700">
              <a:solidFill>
                <a:schemeClr val="lt1"/>
              </a:solidFill>
              <a:latin typeface="DM Sans"/>
              <a:ea typeface="DM Sans"/>
              <a:cs typeface="DM Sans"/>
              <a:sym typeface="DM Sans"/>
            </a:endParaRPr>
          </a:p>
        </p:txBody>
      </p:sp>
      <p:sp>
        <p:nvSpPr>
          <p:cNvPr id="228" name="Google Shape;228;p44"/>
          <p:cNvSpPr txBox="1"/>
          <p:nvPr/>
        </p:nvSpPr>
        <p:spPr>
          <a:xfrm>
            <a:off x="2457163" y="2297525"/>
            <a:ext cx="4798800" cy="14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lt1"/>
                </a:solidFill>
                <a:latin typeface="DM Sans"/>
                <a:ea typeface="DM Sans"/>
                <a:cs typeface="DM Sans"/>
                <a:sym typeface="DM Sans"/>
              </a:rPr>
              <a:t>Un espacio para seguir </a:t>
            </a:r>
            <a:r>
              <a:rPr b="1" lang="en" sz="1350">
                <a:solidFill>
                  <a:schemeClr val="lt1"/>
                </a:solidFill>
                <a:latin typeface="DM Sans"/>
                <a:ea typeface="DM Sans"/>
                <a:cs typeface="DM Sans"/>
                <a:sym typeface="DM Sans"/>
              </a:rPr>
              <a:t>potenciando tu carrera</a:t>
            </a:r>
            <a:r>
              <a:rPr lang="en" sz="1350">
                <a:solidFill>
                  <a:schemeClr val="lt1"/>
                </a:solidFill>
                <a:latin typeface="DM Sans"/>
                <a:ea typeface="DM Sans"/>
                <a:cs typeface="DM Sans"/>
                <a:sym typeface="DM Sans"/>
              </a:rPr>
              <a:t> y que tengas más </a:t>
            </a:r>
            <a:r>
              <a:rPr b="1" lang="en" sz="1350">
                <a:solidFill>
                  <a:schemeClr val="lt1"/>
                </a:solidFill>
                <a:latin typeface="DM Sans"/>
                <a:ea typeface="DM Sans"/>
                <a:cs typeface="DM Sans"/>
                <a:sym typeface="DM Sans"/>
              </a:rPr>
              <a:t>oportunidades de inserción laboral</a:t>
            </a:r>
            <a:r>
              <a:rPr lang="en"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0" lvl="0" marL="0" rtl="0" algn="l">
              <a:spcBef>
                <a:spcPts val="1000"/>
              </a:spcBef>
              <a:spcAft>
                <a:spcPts val="0"/>
              </a:spcAft>
              <a:buNone/>
            </a:pPr>
            <a:r>
              <a:rPr lang="en" sz="1350">
                <a:solidFill>
                  <a:schemeClr val="lt1"/>
                </a:solidFill>
                <a:latin typeface="DM Sans"/>
                <a:ea typeface="DM Sans"/>
                <a:cs typeface="DM Sans"/>
                <a:sym typeface="DM Sans"/>
              </a:rPr>
              <a:t>Podrás encontrar la </a:t>
            </a:r>
            <a:r>
              <a:rPr b="1" lang="en" sz="1350">
                <a:solidFill>
                  <a:schemeClr val="lt1"/>
                </a:solidFill>
                <a:latin typeface="DM Sans"/>
                <a:ea typeface="DM Sans"/>
                <a:cs typeface="DM Sans"/>
                <a:sym typeface="DM Sans"/>
              </a:rPr>
              <a:t>Bolsa de Empleos </a:t>
            </a:r>
            <a:r>
              <a:rPr lang="en" sz="1350">
                <a:solidFill>
                  <a:schemeClr val="lt1"/>
                </a:solidFill>
                <a:latin typeface="DM Sans"/>
                <a:ea typeface="DM Sans"/>
                <a:cs typeface="DM Sans"/>
                <a:sym typeface="DM Sans"/>
              </a:rPr>
              <a:t>en el menú izquierdo de la plataforma.</a:t>
            </a:r>
            <a:endParaRPr sz="1350">
              <a:solidFill>
                <a:schemeClr val="lt1"/>
              </a:solidFill>
              <a:latin typeface="DM Sans"/>
              <a:ea typeface="DM Sans"/>
              <a:cs typeface="DM Sans"/>
              <a:sym typeface="DM Sans"/>
            </a:endParaRPr>
          </a:p>
          <a:p>
            <a:pPr indent="0" lvl="0" marL="0" rtl="0" algn="l">
              <a:spcBef>
                <a:spcPts val="1000"/>
              </a:spcBef>
              <a:spcAft>
                <a:spcPts val="1000"/>
              </a:spcAft>
              <a:buClr>
                <a:schemeClr val="dk1"/>
              </a:buClr>
              <a:buSzPts val="1100"/>
              <a:buFont typeface="Arial"/>
              <a:buNone/>
            </a:pPr>
            <a:r>
              <a:rPr lang="en" sz="1350">
                <a:solidFill>
                  <a:schemeClr val="lt1"/>
                </a:solidFill>
                <a:latin typeface="DM Sans"/>
                <a:ea typeface="DM Sans"/>
                <a:cs typeface="DM Sans"/>
                <a:sym typeface="DM Sans"/>
              </a:rPr>
              <a:t>Te invitamos a conocerla y ¡postularte a tu futuro trabajo!</a:t>
            </a:r>
            <a:endParaRPr sz="1350">
              <a:solidFill>
                <a:schemeClr val="lt1"/>
              </a:solidFill>
              <a:latin typeface="DM Sans"/>
              <a:ea typeface="DM Sans"/>
              <a:cs typeface="DM Sans"/>
              <a:sym typeface="DM Sans"/>
            </a:endParaRPr>
          </a:p>
        </p:txBody>
      </p:sp>
      <p:pic>
        <p:nvPicPr>
          <p:cNvPr id="229" name="Google Shape;229;p44" title="&quot;nuevo&quot;"/>
          <p:cNvPicPr preferRelativeResize="0"/>
          <p:nvPr/>
        </p:nvPicPr>
        <p:blipFill>
          <a:blip r:embed="rId3">
            <a:alphaModFix/>
          </a:blip>
          <a:stretch>
            <a:fillRect/>
          </a:stretch>
        </p:blipFill>
        <p:spPr>
          <a:xfrm>
            <a:off x="2468088" y="477975"/>
            <a:ext cx="690294" cy="280800"/>
          </a:xfrm>
          <a:prstGeom prst="rect">
            <a:avLst/>
          </a:prstGeom>
          <a:noFill/>
          <a:ln>
            <a:noFill/>
          </a:ln>
        </p:spPr>
      </p:pic>
      <p:pic>
        <p:nvPicPr>
          <p:cNvPr id="230" name="Google Shape;230;p44"/>
          <p:cNvPicPr preferRelativeResize="0"/>
          <p:nvPr/>
        </p:nvPicPr>
        <p:blipFill rotWithShape="1">
          <a:blip r:embed="rId4">
            <a:alphaModFix/>
          </a:blip>
          <a:srcRect b="0" l="5452" r="5461" t="0"/>
          <a:stretch/>
        </p:blipFill>
        <p:spPr>
          <a:xfrm>
            <a:off x="567850" y="477975"/>
            <a:ext cx="1497687" cy="4123325"/>
          </a:xfrm>
          <a:prstGeom prst="rect">
            <a:avLst/>
          </a:prstGeom>
          <a:noFill/>
          <a:ln>
            <a:noFill/>
          </a:ln>
        </p:spPr>
      </p:pic>
      <p:sp>
        <p:nvSpPr>
          <p:cNvPr id="231" name="Google Shape;231;p44"/>
          <p:cNvSpPr/>
          <p:nvPr/>
        </p:nvSpPr>
        <p:spPr>
          <a:xfrm>
            <a:off x="632125" y="2660500"/>
            <a:ext cx="1322100" cy="338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nvGrpSpPr>
          <p:cNvPr id="232" name="Google Shape;232;p44"/>
          <p:cNvGrpSpPr/>
          <p:nvPr/>
        </p:nvGrpSpPr>
        <p:grpSpPr>
          <a:xfrm>
            <a:off x="2560438" y="3996550"/>
            <a:ext cx="1134384" cy="280804"/>
            <a:chOff x="2560438" y="3920350"/>
            <a:chExt cx="1134384" cy="280804"/>
          </a:xfrm>
        </p:grpSpPr>
        <p:pic>
          <p:nvPicPr>
            <p:cNvPr id="233" name="Google Shape;233;p44"/>
            <p:cNvPicPr preferRelativeResize="0"/>
            <p:nvPr/>
          </p:nvPicPr>
          <p:blipFill>
            <a:blip r:embed="rId5">
              <a:alphaModFix/>
            </a:blip>
            <a:stretch>
              <a:fillRect/>
            </a:stretch>
          </p:blipFill>
          <p:spPr>
            <a:xfrm>
              <a:off x="2560438" y="3920354"/>
              <a:ext cx="1134384" cy="280800"/>
            </a:xfrm>
            <a:prstGeom prst="rect">
              <a:avLst/>
            </a:prstGeom>
            <a:noFill/>
            <a:ln>
              <a:noFill/>
            </a:ln>
          </p:spPr>
        </p:pic>
        <p:sp>
          <p:nvSpPr>
            <p:cNvPr id="234" name="Google Shape;234;p44"/>
            <p:cNvSpPr txBox="1"/>
            <p:nvPr/>
          </p:nvSpPr>
          <p:spPr>
            <a:xfrm>
              <a:off x="2607288" y="3920350"/>
              <a:ext cx="10407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uFill>
                    <a:noFill/>
                  </a:uFill>
                  <a:latin typeface="DM Sans"/>
                  <a:ea typeface="DM Sans"/>
                  <a:cs typeface="DM Sans"/>
                  <a:sym typeface="DM Sans"/>
                  <a:hlinkClick r:id="rId6">
                    <a:extLst>
                      <a:ext uri="{A12FA001-AC4F-418D-AE19-62706E023703}">
                        <ahyp:hlinkClr val="tx"/>
                      </a:ext>
                    </a:extLst>
                  </a:hlinkClick>
                </a:rPr>
                <a:t>Conócela</a:t>
              </a:r>
              <a:endParaRPr b="1" sz="1200">
                <a:solidFill>
                  <a:schemeClr val="dk1"/>
                </a:solidFill>
                <a:latin typeface="DM Sans"/>
                <a:ea typeface="DM Sans"/>
                <a:cs typeface="DM Sans"/>
                <a:sym typeface="DM Sans"/>
              </a:endParaRPr>
            </a:p>
          </p:txBody>
        </p:sp>
      </p:grpSp>
      <p:cxnSp>
        <p:nvCxnSpPr>
          <p:cNvPr id="235" name="Google Shape;235;p44"/>
          <p:cNvCxnSpPr/>
          <p:nvPr/>
        </p:nvCxnSpPr>
        <p:spPr>
          <a:xfrm rot="10800000">
            <a:off x="2014413" y="2829100"/>
            <a:ext cx="269700" cy="1500"/>
          </a:xfrm>
          <a:prstGeom prst="straightConnector1">
            <a:avLst/>
          </a:prstGeom>
          <a:noFill/>
          <a:ln cap="flat" cmpd="sng" w="9525">
            <a:solidFill>
              <a:schemeClr val="lt1"/>
            </a:solidFill>
            <a:prstDash val="solid"/>
            <a:round/>
            <a:headEnd len="med" w="med" type="none"/>
            <a:tailEnd len="med" w="med" type="stealth"/>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5"/>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 sz="4000">
                <a:latin typeface="Anton"/>
                <a:ea typeface="Anton"/>
                <a:cs typeface="Anton"/>
                <a:sym typeface="Anton"/>
              </a:rPr>
              <a:t>SERVIDOR EN CAPAS (2da parte)</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 sz="1600">
                <a:latin typeface="Helvetica Neue Light"/>
                <a:ea typeface="Helvetica Neue Light"/>
                <a:cs typeface="Helvetica Neue Light"/>
                <a:sym typeface="Helvetica Neue Light"/>
              </a:rPr>
              <a:t>Tiempo: 10 minutos</a:t>
            </a:r>
            <a:endParaRPr i="1" sz="1600">
              <a:latin typeface="Helvetica Neue Light"/>
              <a:ea typeface="Helvetica Neue Light"/>
              <a:cs typeface="Helvetica Neue Light"/>
              <a:sym typeface="Helvetica Neue Light"/>
            </a:endParaRPr>
          </a:p>
        </p:txBody>
      </p:sp>
      <p:pic>
        <p:nvPicPr>
          <p:cNvPr id="241" name="Google Shape;241;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42" name="Google Shape;242;p45"/>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95" name="Shape 95"/>
        <p:cNvGrpSpPr/>
        <p:nvPr/>
      </p:nvGrpSpPr>
      <p:grpSpPr>
        <a:xfrm>
          <a:off x="0" y="0"/>
          <a:ext cx="0" cy="0"/>
          <a:chOff x="0" y="0"/>
          <a:chExt cx="0" cy="0"/>
        </a:xfrm>
      </p:grpSpPr>
      <p:sp>
        <p:nvSpPr>
          <p:cNvPr id="96" name="Google Shape;96;p28"/>
          <p:cNvSpPr txBox="1"/>
          <p:nvPr/>
        </p:nvSpPr>
        <p:spPr>
          <a:xfrm>
            <a:off x="4213050" y="1638000"/>
            <a:ext cx="4541400" cy="21723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Aprender acerca de npm más en profundidad.</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100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Comprender la configuración de un proyecto en capas.</a:t>
            </a:r>
            <a:endParaRPr sz="1800">
              <a:solidFill>
                <a:schemeClr val="dk1"/>
              </a:solidFill>
              <a:latin typeface="Helvetica Neue Light"/>
              <a:ea typeface="Helvetica Neue Light"/>
              <a:cs typeface="Helvetica Neue Light"/>
              <a:sym typeface="Helvetica Neue Light"/>
            </a:endParaRPr>
          </a:p>
        </p:txBody>
      </p:sp>
      <p:pic>
        <p:nvPicPr>
          <p:cNvPr id="97" name="Google Shape;97;p2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8" name="Google Shape;98;p2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3000">
                <a:solidFill>
                  <a:srgbClr val="000000"/>
                </a:solidFill>
                <a:latin typeface="Anton"/>
                <a:ea typeface="Anton"/>
                <a:cs typeface="Anton"/>
                <a:sym typeface="Anton"/>
              </a:rPr>
              <a:t>OBJETIVOS </a:t>
            </a:r>
            <a:r>
              <a:rPr i="1" lang="en" sz="3000">
                <a:latin typeface="Anton"/>
                <a:ea typeface="Anton"/>
                <a:cs typeface="Anton"/>
                <a:sym typeface="Anton"/>
              </a:rPr>
              <a:t>DE LA CLASE</a:t>
            </a:r>
            <a:endParaRPr i="1" sz="3000">
              <a:latin typeface="Anton"/>
              <a:ea typeface="Anton"/>
              <a:cs typeface="Anton"/>
              <a:sym typeface="Anton"/>
            </a:endParaRPr>
          </a:p>
        </p:txBody>
      </p:sp>
      <p:pic>
        <p:nvPicPr>
          <p:cNvPr id="99" name="Google Shape;99;p2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8" name="Google Shape;248;p46"/>
          <p:cNvSpPr txBox="1"/>
          <p:nvPr/>
        </p:nvSpPr>
        <p:spPr>
          <a:xfrm>
            <a:off x="370050" y="1416550"/>
            <a:ext cx="8403900" cy="217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highlight>
                  <a:schemeClr val="lt1"/>
                </a:highlight>
                <a:latin typeface="Helvetica Neue Light"/>
                <a:ea typeface="Helvetica Neue Light"/>
                <a:cs typeface="Helvetica Neue Light"/>
                <a:sym typeface="Helvetica Neue Light"/>
              </a:rPr>
              <a:t>Continuando el proyecto del desafío anterior, modificar nuestro sistema para que la persistencia, en lugar de realizarse en memoria, se realice en el disco, en un archivo.</a:t>
            </a:r>
            <a:endParaRPr sz="17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Clr>
                <a:schemeClr val="dk1"/>
              </a:buClr>
              <a:buSzPts val="1100"/>
              <a:buFont typeface="Arial"/>
              <a:buNone/>
            </a:pPr>
            <a:r>
              <a:rPr lang="en" sz="1700">
                <a:solidFill>
                  <a:schemeClr val="dk1"/>
                </a:solidFill>
                <a:highlight>
                  <a:schemeClr val="lt1"/>
                </a:highlight>
                <a:latin typeface="Helvetica Neue Light"/>
                <a:ea typeface="Helvetica Neue Light"/>
                <a:cs typeface="Helvetica Neue Light"/>
                <a:sym typeface="Helvetica Neue Light"/>
              </a:rPr>
              <a:t>Luego, modificar nuevamente el sistema para que la persistencia se realice utilizando una base de datos (a elección del desarrollador).</a:t>
            </a:r>
            <a:endParaRPr sz="17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Clr>
                <a:schemeClr val="dk1"/>
              </a:buClr>
              <a:buSzPts val="1100"/>
              <a:buFont typeface="Arial"/>
              <a:buNone/>
            </a:pPr>
            <a:r>
              <a:rPr lang="en" sz="1700">
                <a:solidFill>
                  <a:schemeClr val="dk1"/>
                </a:solidFill>
                <a:highlight>
                  <a:schemeClr val="lt1"/>
                </a:highlight>
                <a:latin typeface="Helvetica Neue Light"/>
                <a:ea typeface="Helvetica Neue Light"/>
                <a:cs typeface="Helvetica Neue Light"/>
                <a:sym typeface="Helvetica Neue Light"/>
              </a:rPr>
              <a:t>De ser posible, realizar ambas modificaciones sin tener que tocar la capa de negocios.</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249" name="Google Shape;249;p46"/>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250" name="Google Shape;250;p46"/>
          <p:cNvSpPr txBox="1"/>
          <p:nvPr/>
        </p:nvSpPr>
        <p:spPr>
          <a:xfrm>
            <a:off x="137700" y="76200"/>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 sz="3300">
                <a:latin typeface="Anton"/>
                <a:ea typeface="Anton"/>
                <a:cs typeface="Anton"/>
                <a:sym typeface="Anton"/>
              </a:rPr>
              <a:t>Agregar capas al servidor</a:t>
            </a:r>
            <a:endParaRPr i="1" sz="3200">
              <a:latin typeface="Helvetica Neue Light"/>
              <a:ea typeface="Helvetica Neue Light"/>
              <a:cs typeface="Helvetica Neue Light"/>
              <a:sym typeface="Helvetica Neue Light"/>
            </a:endParaRPr>
          </a:p>
        </p:txBody>
      </p:sp>
      <p:sp>
        <p:nvSpPr>
          <p:cNvPr id="251" name="Google Shape;251;p46"/>
          <p:cNvSpPr txBox="1"/>
          <p:nvPr/>
        </p:nvSpPr>
        <p:spPr>
          <a:xfrm>
            <a:off x="152400" y="55066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sz="1600">
                <a:solidFill>
                  <a:schemeClr val="dk1"/>
                </a:solidFill>
                <a:latin typeface="Helvetica Neue Light"/>
                <a:ea typeface="Helvetica Neue Light"/>
                <a:cs typeface="Helvetica Neue Light"/>
                <a:sym typeface="Helvetica Neue Light"/>
              </a:rPr>
              <a:t>Tiempo: 10 minutos</a:t>
            </a:r>
            <a:endParaRPr i="1"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7"/>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 sz="4000">
                <a:latin typeface="Anton"/>
                <a:ea typeface="Anton"/>
                <a:cs typeface="Anton"/>
                <a:sym typeface="Anton"/>
              </a:rPr>
              <a:t>SERVIDOR EN CAPAS (3ra parte)</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 sz="1600">
                <a:latin typeface="Helvetica Neue Light"/>
                <a:ea typeface="Helvetica Neue Light"/>
                <a:cs typeface="Helvetica Neue Light"/>
                <a:sym typeface="Helvetica Neue Light"/>
              </a:rPr>
              <a:t>Tiempo: 10 minutos</a:t>
            </a:r>
            <a:endParaRPr i="1" sz="1600">
              <a:latin typeface="Helvetica Neue Light"/>
              <a:ea typeface="Helvetica Neue Light"/>
              <a:cs typeface="Helvetica Neue Light"/>
              <a:sym typeface="Helvetica Neue Light"/>
            </a:endParaRPr>
          </a:p>
        </p:txBody>
      </p:sp>
      <p:pic>
        <p:nvPicPr>
          <p:cNvPr id="257" name="Google Shape;257;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58" name="Google Shape;258;p47"/>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4" name="Google Shape;264;p48"/>
          <p:cNvSpPr txBox="1"/>
          <p:nvPr/>
        </p:nvSpPr>
        <p:spPr>
          <a:xfrm>
            <a:off x="370050" y="1416550"/>
            <a:ext cx="8403900" cy="217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highlight>
                  <a:schemeClr val="lt1"/>
                </a:highlight>
                <a:latin typeface="Helvetica Neue Light"/>
                <a:ea typeface="Helvetica Neue Light"/>
                <a:cs typeface="Helvetica Neue Light"/>
                <a:sym typeface="Helvetica Neue Light"/>
              </a:rPr>
              <a:t>Continuando el proyecto del desafío anterior, modificar nuestro sistema para que la operacion de ‘listar’ solo pueda ser realizada por usuarios autorizados. Para ello, agregar un mecanismo simple de registro, que provea una clave secreta, y que solo permita acceder al listado de operaciones a quienes adjunten a su peticion la clave en su cabecera.</a:t>
            </a:r>
            <a:endParaRPr sz="17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Clr>
                <a:schemeClr val="dk1"/>
              </a:buClr>
              <a:buSzPts val="1100"/>
              <a:buFont typeface="Arial"/>
              <a:buNone/>
            </a:pPr>
            <a:r>
              <a:rPr lang="en" sz="1700">
                <a:solidFill>
                  <a:schemeClr val="dk1"/>
                </a:solidFill>
                <a:highlight>
                  <a:schemeClr val="lt1"/>
                </a:highlight>
                <a:latin typeface="Helvetica Neue Light"/>
                <a:ea typeface="Helvetica Neue Light"/>
                <a:cs typeface="Helvetica Neue Light"/>
                <a:sym typeface="Helvetica Neue Light"/>
              </a:rPr>
              <a:t>De ser posible, realizar estas modificaciones sin tener que tocar la capa de negocios ni la de persistencia.</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265" name="Google Shape;265;p48"/>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266" name="Google Shape;266;p48"/>
          <p:cNvSpPr txBox="1"/>
          <p:nvPr/>
        </p:nvSpPr>
        <p:spPr>
          <a:xfrm>
            <a:off x="137700" y="76200"/>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 sz="3300">
                <a:latin typeface="Anton"/>
                <a:ea typeface="Anton"/>
                <a:cs typeface="Anton"/>
                <a:sym typeface="Anton"/>
              </a:rPr>
              <a:t>Agregar capas al servidor</a:t>
            </a:r>
            <a:endParaRPr i="1" sz="3200">
              <a:latin typeface="Helvetica Neue Light"/>
              <a:ea typeface="Helvetica Neue Light"/>
              <a:cs typeface="Helvetica Neue Light"/>
              <a:sym typeface="Helvetica Neue Light"/>
            </a:endParaRPr>
          </a:p>
        </p:txBody>
      </p:sp>
      <p:sp>
        <p:nvSpPr>
          <p:cNvPr id="267" name="Google Shape;267;p48"/>
          <p:cNvSpPr txBox="1"/>
          <p:nvPr/>
        </p:nvSpPr>
        <p:spPr>
          <a:xfrm>
            <a:off x="152400" y="55066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sz="1600">
                <a:solidFill>
                  <a:schemeClr val="dk1"/>
                </a:solidFill>
                <a:latin typeface="Helvetica Neue Light"/>
                <a:ea typeface="Helvetica Neue Light"/>
                <a:cs typeface="Helvetica Neue Light"/>
                <a:sym typeface="Helvetica Neue Light"/>
              </a:rPr>
              <a:t>Tiempo: 10 minutos</a:t>
            </a:r>
            <a:endParaRPr i="1"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9"/>
          <p:cNvSpPr txBox="1"/>
          <p:nvPr/>
        </p:nvSpPr>
        <p:spPr>
          <a:xfrm>
            <a:off x="1443000" y="2444625"/>
            <a:ext cx="6258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4000">
                <a:latin typeface="Anton"/>
                <a:ea typeface="Anton"/>
                <a:cs typeface="Anton"/>
                <a:sym typeface="Anton"/>
              </a:rPr>
              <a:t>DIVIDIR EN CAPAS NUESTRO PROYECTO</a:t>
            </a:r>
            <a:endParaRPr i="1" sz="4000">
              <a:latin typeface="Anton"/>
              <a:ea typeface="Anton"/>
              <a:cs typeface="Anton"/>
              <a:sym typeface="Anton"/>
            </a:endParaRPr>
          </a:p>
        </p:txBody>
      </p:sp>
      <p:pic>
        <p:nvPicPr>
          <p:cNvPr id="273" name="Google Shape;273;p4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74" name="Google Shape;274;p49"/>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275" name="Google Shape;275;p49"/>
          <p:cNvSpPr/>
          <p:nvPr/>
        </p:nvSpPr>
        <p:spPr>
          <a:xfrm>
            <a:off x="4823975" y="8862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a:solidFill>
                  <a:srgbClr val="FFFFFF"/>
                </a:solidFill>
                <a:latin typeface="Helvetica Neue"/>
                <a:ea typeface="Helvetica Neue"/>
                <a:cs typeface="Helvetica Neue"/>
                <a:sym typeface="Helvetica Neue"/>
              </a:rPr>
              <a:t>19</a:t>
            </a:r>
            <a:endParaRPr b="1">
              <a:solidFill>
                <a:srgbClr val="FFFFFF"/>
              </a:solidFill>
              <a:latin typeface="Helvetica Neue"/>
              <a:ea typeface="Helvetica Neue"/>
              <a:cs typeface="Helvetica Neue"/>
              <a:sym typeface="Helvetica Neue"/>
            </a:endParaRPr>
          </a:p>
        </p:txBody>
      </p:sp>
      <p:sp>
        <p:nvSpPr>
          <p:cNvPr id="276" name="Google Shape;276;p49"/>
          <p:cNvSpPr txBox="1"/>
          <p:nvPr/>
        </p:nvSpPr>
        <p:spPr>
          <a:xfrm>
            <a:off x="15795" y="3866275"/>
            <a:ext cx="8897400" cy="4617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1000"/>
              </a:spcAft>
              <a:buNone/>
            </a:pPr>
            <a:r>
              <a:rPr lang="en" sz="1800">
                <a:solidFill>
                  <a:schemeClr val="dk1"/>
                </a:solidFill>
                <a:latin typeface="Helvetica Neue Light"/>
                <a:ea typeface="Helvetica Neue Light"/>
                <a:cs typeface="Helvetica Neue Light"/>
                <a:sym typeface="Helvetica Neue Light"/>
              </a:rPr>
              <a:t>Retomemos nuestro trabajo para dividir en capas el proyecto como aprendimos.</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graphicFrame>
        <p:nvGraphicFramePr>
          <p:cNvPr id="281" name="Google Shape;281;p50"/>
          <p:cNvGraphicFramePr/>
          <p:nvPr/>
        </p:nvGraphicFramePr>
        <p:xfrm>
          <a:off x="192763" y="191700"/>
          <a:ext cx="3000000" cy="3000000"/>
        </p:xfrm>
        <a:graphic>
          <a:graphicData uri="http://schemas.openxmlformats.org/drawingml/2006/table">
            <a:tbl>
              <a:tblPr>
                <a:noFill/>
                <a:tableStyleId>{A3F6EC73-A34A-4BBD-A2C2-33E95C704417}</a:tableStyleId>
              </a:tblPr>
              <a:tblGrid>
                <a:gridCol w="2906325"/>
                <a:gridCol w="3822275"/>
                <a:gridCol w="2069375"/>
              </a:tblGrid>
              <a:tr h="720275">
                <a:tc gridSpan="3">
                  <a:txBody>
                    <a:bodyPr/>
                    <a:lstStyle/>
                    <a:p>
                      <a:pPr indent="0" lvl="0" marL="0" rtl="0" algn="l">
                        <a:spcBef>
                          <a:spcPts val="0"/>
                        </a:spcBef>
                        <a:spcAft>
                          <a:spcPts val="0"/>
                        </a:spcAft>
                        <a:buNone/>
                      </a:pPr>
                      <a:r>
                        <a:rPr i="1" lang="en" sz="2400">
                          <a:solidFill>
                            <a:schemeClr val="dk1"/>
                          </a:solidFill>
                          <a:latin typeface="Anton"/>
                          <a:ea typeface="Anton"/>
                          <a:cs typeface="Anton"/>
                          <a:sym typeface="Anton"/>
                        </a:rPr>
                        <a:t>DIVIDIR EN CAPAS NUESTRO PROYECTO</a:t>
                      </a:r>
                      <a:endParaRPr sz="2400"/>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09125">
                <a:tc gridSpan="2">
                  <a:txBody>
                    <a:bodyPr/>
                    <a:lstStyle/>
                    <a:p>
                      <a:pPr indent="0" lvl="0" marL="0" rtl="0" algn="l">
                        <a:spcBef>
                          <a:spcPts val="0"/>
                        </a:spcBef>
                        <a:spcAft>
                          <a:spcPts val="0"/>
                        </a:spcAft>
                        <a:buNone/>
                      </a:pPr>
                      <a:r>
                        <a:rPr b="1" lang="en" sz="1600">
                          <a:latin typeface="Helvetica Neue"/>
                          <a:ea typeface="Helvetica Neue"/>
                          <a:cs typeface="Helvetica Neue"/>
                          <a:sym typeface="Helvetica Neue"/>
                        </a:rPr>
                        <a:t>Formato: </a:t>
                      </a:r>
                      <a:r>
                        <a:rPr lang="en" sz="1600">
                          <a:solidFill>
                            <a:schemeClr val="dk1"/>
                          </a:solidFill>
                          <a:latin typeface="Helvetica Neue Light"/>
                          <a:ea typeface="Helvetica Neue Light"/>
                          <a:cs typeface="Helvetica Neue Light"/>
                          <a:sym typeface="Helvetica Neue Light"/>
                        </a:rPr>
                        <a:t>link a un repositorio en Github con el proyecto cargado. </a:t>
                      </a:r>
                      <a:br>
                        <a:rPr lang="en" sz="1600">
                          <a:solidFill>
                            <a:schemeClr val="dk1"/>
                          </a:solidFill>
                          <a:latin typeface="Helvetica Neue Light"/>
                          <a:ea typeface="Helvetica Neue Light"/>
                          <a:cs typeface="Helvetica Neue Light"/>
                          <a:sym typeface="Helvetica Neue Light"/>
                        </a:rPr>
                      </a:br>
                      <a:r>
                        <a:rPr b="1" lang="en" sz="1600">
                          <a:solidFill>
                            <a:schemeClr val="dk1"/>
                          </a:solidFill>
                          <a:latin typeface="Helvetica Neue"/>
                          <a:ea typeface="Helvetica Neue"/>
                          <a:cs typeface="Helvetica Neue"/>
                          <a:sym typeface="Helvetica Neue"/>
                        </a:rPr>
                        <a:t>Sugerencia: </a:t>
                      </a:r>
                      <a:r>
                        <a:rPr lang="en" sz="1600">
                          <a:solidFill>
                            <a:schemeClr val="dk1"/>
                          </a:solidFill>
                          <a:latin typeface="Helvetica Neue Light"/>
                          <a:ea typeface="Helvetica Neue Light"/>
                          <a:cs typeface="Helvetica Neue Light"/>
                          <a:sym typeface="Helvetica Neue Light"/>
                        </a:rPr>
                        <a:t>no incluir los node_modules</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270000">
                <a:tc gridSpan="3">
                  <a:txBody>
                    <a:bodyPr/>
                    <a:lstStyle/>
                    <a:p>
                      <a:pPr indent="0" lvl="0" marL="0" rtl="0" algn="l">
                        <a:spcBef>
                          <a:spcPts val="0"/>
                        </a:spcBef>
                        <a:spcAft>
                          <a:spcPts val="0"/>
                        </a:spcAft>
                        <a:buNone/>
                      </a:pPr>
                      <a:br>
                        <a:rPr b="1" lang="en" sz="200">
                          <a:solidFill>
                            <a:srgbClr val="4D5156"/>
                          </a:solidFill>
                        </a:rPr>
                      </a:br>
                      <a:r>
                        <a:rPr b="1" lang="en" sz="1700"/>
                        <a:t>&gt;&gt;</a:t>
                      </a:r>
                      <a:r>
                        <a:rPr b="1" lang="en" sz="1700">
                          <a:solidFill>
                            <a:srgbClr val="4D5156"/>
                          </a:solidFill>
                        </a:rPr>
                        <a:t> </a:t>
                      </a:r>
                      <a:r>
                        <a:rPr b="1" lang="en" sz="1700">
                          <a:latin typeface="Helvetica Neue"/>
                          <a:ea typeface="Helvetica Neue"/>
                          <a:cs typeface="Helvetica Neue"/>
                          <a:sym typeface="Helvetica Neue"/>
                        </a:rPr>
                        <a:t>Consigna:</a:t>
                      </a:r>
                      <a:r>
                        <a:rPr lang="en" sz="1700">
                          <a:latin typeface="Helvetica Neue Light"/>
                          <a:ea typeface="Helvetica Neue Light"/>
                          <a:cs typeface="Helvetica Neue Light"/>
                          <a:sym typeface="Helvetica Neue Light"/>
                        </a:rPr>
                        <a:t>  </a:t>
                      </a:r>
                      <a:r>
                        <a:rPr lang="en" sz="1700">
                          <a:highlight>
                            <a:srgbClr val="00FFFF"/>
                          </a:highlight>
                          <a:latin typeface="Helvetica Neue Light"/>
                          <a:ea typeface="Helvetica Neue Light"/>
                          <a:cs typeface="Helvetica Neue Light"/>
                          <a:sym typeface="Helvetica Neue Light"/>
                        </a:rPr>
                        <a:t>Dividir en capas el proyecto entregable con el que venimos trabajando </a:t>
                      </a:r>
                      <a:r>
                        <a:rPr lang="en" sz="1700">
                          <a:latin typeface="Helvetica Neue Light"/>
                          <a:ea typeface="Helvetica Neue Light"/>
                          <a:cs typeface="Helvetica Neue Light"/>
                          <a:sym typeface="Helvetica Neue Light"/>
                        </a:rPr>
                        <a:t>(entregable clase 16: loggers y profilers), agrupando apropiadamente las </a:t>
                      </a:r>
                      <a:r>
                        <a:rPr lang="en" sz="1700">
                          <a:highlight>
                            <a:srgbClr val="00FFFF"/>
                          </a:highlight>
                          <a:latin typeface="Helvetica Neue Light"/>
                          <a:ea typeface="Helvetica Neue Light"/>
                          <a:cs typeface="Helvetica Neue Light"/>
                          <a:sym typeface="Helvetica Neue Light"/>
                        </a:rPr>
                        <a:t>capas de ruteo, controlador, lógica de negocio y persistencia.</a:t>
                      </a:r>
                      <a:endParaRPr sz="1700">
                        <a:highlight>
                          <a:srgbClr val="00FFFF"/>
                        </a:highlight>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700">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 sz="1700">
                          <a:latin typeface="Helvetica Neue Light"/>
                          <a:ea typeface="Helvetica Neue Light"/>
                          <a:cs typeface="Helvetica Neue Light"/>
                          <a:sym typeface="Helvetica Neue Light"/>
                        </a:rPr>
                        <a:t>Considerar agrupar las rutas por funcionalidad, con sus controladores, lógica de negocio con los casos de uso, y capa de persistencia.</a:t>
                      </a:r>
                      <a:endParaRPr sz="1700">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700">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 sz="1700">
                          <a:latin typeface="Helvetica Neue Light"/>
                          <a:ea typeface="Helvetica Neue Light"/>
                          <a:cs typeface="Helvetica Neue Light"/>
                          <a:sym typeface="Helvetica Neue Light"/>
                        </a:rPr>
                        <a:t>La capa de persistencia contendrá los métodos necesarios para atender la interacción de la lógica de negocio con los propios datos.</a:t>
                      </a:r>
                      <a:endParaRPr sz="17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7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282" name="Google Shape;282;p5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83" name="Google Shape;283;p50"/>
          <p:cNvPicPr preferRelativeResize="0"/>
          <p:nvPr/>
        </p:nvPicPr>
        <p:blipFill rotWithShape="1">
          <a:blip r:embed="rId4">
            <a:alphaModFix/>
          </a:blip>
          <a:srcRect b="0" l="0" r="0" t="0"/>
          <a:stretch/>
        </p:blipFill>
        <p:spPr>
          <a:xfrm>
            <a:off x="7173537" y="1030400"/>
            <a:ext cx="1634174" cy="639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51"/>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289" name="Google Shape;289;p51"/>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52"/>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295" name="Google Shape;295;p52"/>
          <p:cNvSpPr txBox="1"/>
          <p:nvPr/>
        </p:nvSpPr>
        <p:spPr>
          <a:xfrm>
            <a:off x="2104200" y="2546975"/>
            <a:ext cx="5549400" cy="4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E0FF00"/>
              </a:buClr>
              <a:buSzPts val="1700"/>
              <a:buFont typeface="Helvetica Neue Light"/>
              <a:buChar char="●"/>
            </a:pPr>
            <a:r>
              <a:rPr lang="en" sz="1700">
                <a:solidFill>
                  <a:srgbClr val="E0FF00"/>
                </a:solidFill>
                <a:latin typeface="Helvetica Neue Light"/>
                <a:ea typeface="Helvetica Neue Light"/>
                <a:cs typeface="Helvetica Neue Light"/>
                <a:sym typeface="Helvetica Neue Light"/>
              </a:rPr>
              <a:t>Administradores de paquetes de Node.</a:t>
            </a:r>
            <a:endParaRPr sz="1700">
              <a:solidFill>
                <a:srgbClr val="E0FF00"/>
              </a:solidFill>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E0FF00"/>
              </a:buClr>
              <a:buSzPts val="1700"/>
              <a:buFont typeface="Helvetica Neue Light"/>
              <a:buChar char="●"/>
            </a:pPr>
            <a:r>
              <a:rPr lang="en" sz="1700">
                <a:solidFill>
                  <a:srgbClr val="E0FF00"/>
                </a:solidFill>
                <a:latin typeface="Helvetica Neue Light"/>
                <a:ea typeface="Helvetica Neue Light"/>
                <a:cs typeface="Helvetica Neue Light"/>
                <a:sym typeface="Helvetica Neue Light"/>
              </a:rPr>
              <a:t>Npm, usos y aplicaciones. Subir nuestro propio paquete</a:t>
            </a:r>
            <a:r>
              <a:rPr lang="en" sz="1700">
                <a:solidFill>
                  <a:srgbClr val="E0FF00"/>
                </a:solidFill>
                <a:latin typeface="Helvetica Neue Light"/>
                <a:ea typeface="Helvetica Neue Light"/>
                <a:cs typeface="Helvetica Neue Light"/>
                <a:sym typeface="Helvetica Neue Light"/>
              </a:rPr>
              <a:t>.</a:t>
            </a:r>
            <a:endParaRPr sz="1700">
              <a:solidFill>
                <a:srgbClr val="E0FF00"/>
              </a:solidFill>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E0FF00"/>
              </a:buClr>
              <a:buSzPts val="1700"/>
              <a:buFont typeface="Helvetica Neue Light"/>
              <a:buChar char="●"/>
            </a:pPr>
            <a:r>
              <a:rPr lang="en" sz="1700">
                <a:solidFill>
                  <a:srgbClr val="E0FF00"/>
                </a:solidFill>
                <a:latin typeface="Helvetica Neue Light"/>
                <a:ea typeface="Helvetica Neue Light"/>
                <a:cs typeface="Helvetica Neue Light"/>
                <a:sym typeface="Helvetica Neue Light"/>
              </a:rPr>
              <a:t>Nvm, qué es y cómo usarlo</a:t>
            </a:r>
            <a:r>
              <a:rPr lang="en" sz="1700">
                <a:solidFill>
                  <a:srgbClr val="E0FF00"/>
                </a:solidFill>
                <a:latin typeface="Helvetica Neue Light"/>
                <a:ea typeface="Helvetica Neue Light"/>
                <a:cs typeface="Helvetica Neue Light"/>
                <a:sym typeface="Helvetica Neue Light"/>
              </a:rPr>
              <a:t>.</a:t>
            </a:r>
            <a:endParaRPr sz="1700">
              <a:solidFill>
                <a:srgbClr val="E0FF00"/>
              </a:solidFill>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E0FF00"/>
              </a:buClr>
              <a:buSzPts val="1700"/>
              <a:buFont typeface="Helvetica Neue Light"/>
              <a:buChar char="●"/>
            </a:pPr>
            <a:r>
              <a:rPr lang="en" sz="1700">
                <a:solidFill>
                  <a:srgbClr val="E0FF00"/>
                </a:solidFill>
                <a:latin typeface="Helvetica Neue Light"/>
                <a:ea typeface="Helvetica Neue Light"/>
                <a:cs typeface="Helvetica Neue Light"/>
                <a:sym typeface="Helvetica Neue Light"/>
              </a:rPr>
              <a:t>Arquitectura de proyectos en capas.</a:t>
            </a:r>
            <a:endParaRPr sz="17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53"/>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301" name="Google Shape;301;p53"/>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05" name="Shape 305"/>
        <p:cNvGrpSpPr/>
        <p:nvPr/>
      </p:nvGrpSpPr>
      <p:grpSpPr>
        <a:xfrm>
          <a:off x="0" y="0"/>
          <a:ext cx="0" cy="0"/>
          <a:chOff x="0" y="0"/>
          <a:chExt cx="0" cy="0"/>
        </a:xfrm>
      </p:grpSpPr>
      <p:sp>
        <p:nvSpPr>
          <p:cNvPr id="306" name="Google Shape;306;p5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307" name="Google Shape;307;p5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3" name="Shape 103"/>
        <p:cNvGrpSpPr/>
        <p:nvPr/>
      </p:nvGrpSpPr>
      <p:grpSpPr>
        <a:xfrm>
          <a:off x="0" y="0"/>
          <a:ext cx="0" cy="0"/>
          <a:chOff x="0" y="0"/>
          <a:chExt cx="0" cy="0"/>
        </a:xfrm>
      </p:grpSpPr>
      <p:sp>
        <p:nvSpPr>
          <p:cNvPr id="104" name="Google Shape;104;p29"/>
          <p:cNvSpPr/>
          <p:nvPr/>
        </p:nvSpPr>
        <p:spPr>
          <a:xfrm>
            <a:off x="12290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5" name="Google Shape;105;p29"/>
          <p:cNvSpPr/>
          <p:nvPr/>
        </p:nvSpPr>
        <p:spPr>
          <a:xfrm>
            <a:off x="3609625"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7" name="Google Shape;107;p29"/>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9"/>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38</a:t>
            </a:r>
            <a:endParaRPr>
              <a:latin typeface="Helvetica Neue"/>
              <a:ea typeface="Helvetica Neue"/>
              <a:cs typeface="Helvetica Neue"/>
              <a:sym typeface="Helvetica Neue"/>
            </a:endParaRPr>
          </a:p>
        </p:txBody>
      </p:sp>
      <p:sp>
        <p:nvSpPr>
          <p:cNvPr id="109" name="Google Shape;109;p29"/>
          <p:cNvSpPr txBox="1"/>
          <p:nvPr/>
        </p:nvSpPr>
        <p:spPr>
          <a:xfrm>
            <a:off x="3720965" y="1834200"/>
            <a:ext cx="20133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Arquitectura de capas</a:t>
            </a:r>
            <a:endParaRPr b="1" sz="1200">
              <a:solidFill>
                <a:schemeClr val="dk1"/>
              </a:solidFill>
              <a:highlight>
                <a:schemeClr val="lt1"/>
              </a:highlight>
            </a:endParaRPr>
          </a:p>
        </p:txBody>
      </p:sp>
      <p:pic>
        <p:nvPicPr>
          <p:cNvPr id="110" name="Google Shape;110;p29"/>
          <p:cNvPicPr preferRelativeResize="0"/>
          <p:nvPr/>
        </p:nvPicPr>
        <p:blipFill>
          <a:blip r:embed="rId4">
            <a:alphaModFix/>
          </a:blip>
          <a:stretch>
            <a:fillRect/>
          </a:stretch>
        </p:blipFill>
        <p:spPr>
          <a:xfrm>
            <a:off x="5276200" y="1391289"/>
            <a:ext cx="196500" cy="196500"/>
          </a:xfrm>
          <a:prstGeom prst="rect">
            <a:avLst/>
          </a:prstGeom>
          <a:noFill/>
          <a:ln>
            <a:noFill/>
          </a:ln>
        </p:spPr>
      </p:pic>
      <p:sp>
        <p:nvSpPr>
          <p:cNvPr id="111" name="Google Shape;111;p29"/>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9"/>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37</a:t>
            </a:r>
            <a:endParaRPr>
              <a:latin typeface="Helvetica Neue"/>
              <a:ea typeface="Helvetica Neue"/>
              <a:cs typeface="Helvetica Neue"/>
              <a:sym typeface="Helvetica Neue"/>
            </a:endParaRPr>
          </a:p>
        </p:txBody>
      </p:sp>
      <p:sp>
        <p:nvSpPr>
          <p:cNvPr id="113" name="Google Shape;113;p29"/>
          <p:cNvSpPr txBox="1"/>
          <p:nvPr/>
        </p:nvSpPr>
        <p:spPr>
          <a:xfrm>
            <a:off x="1337785" y="1834200"/>
            <a:ext cx="20622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Versiones y paquetes</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p:txBody>
      </p:sp>
      <p:pic>
        <p:nvPicPr>
          <p:cNvPr id="114" name="Google Shape;114;p29"/>
          <p:cNvPicPr preferRelativeResize="0"/>
          <p:nvPr/>
        </p:nvPicPr>
        <p:blipFill>
          <a:blip r:embed="rId4">
            <a:alphaModFix/>
          </a:blip>
          <a:stretch>
            <a:fillRect/>
          </a:stretch>
        </p:blipFill>
        <p:spPr>
          <a:xfrm>
            <a:off x="2966250" y="1391289"/>
            <a:ext cx="196500" cy="196500"/>
          </a:xfrm>
          <a:prstGeom prst="rect">
            <a:avLst/>
          </a:prstGeom>
          <a:noFill/>
          <a:ln>
            <a:noFill/>
          </a:ln>
        </p:spPr>
      </p:pic>
      <p:sp>
        <p:nvSpPr>
          <p:cNvPr id="115" name="Google Shape;115;p29"/>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6" name="Google Shape;116;p29"/>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9"/>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39</a:t>
            </a:r>
            <a:endParaRPr>
              <a:latin typeface="Helvetica Neue"/>
              <a:ea typeface="Helvetica Neue"/>
              <a:cs typeface="Helvetica Neue"/>
              <a:sym typeface="Helvetica Neue"/>
            </a:endParaRPr>
          </a:p>
        </p:txBody>
      </p:sp>
      <p:sp>
        <p:nvSpPr>
          <p:cNvPr id="118" name="Google Shape;118;p29"/>
          <p:cNvSpPr txBox="1"/>
          <p:nvPr/>
        </p:nvSpPr>
        <p:spPr>
          <a:xfrm>
            <a:off x="6146750" y="1758000"/>
            <a:ext cx="2157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200">
              <a:latin typeface="Helvetica Neue"/>
              <a:ea typeface="Helvetica Neue"/>
              <a:cs typeface="Helvetica Neue"/>
              <a:sym typeface="Helvetica Neue"/>
            </a:endParaRPr>
          </a:p>
        </p:txBody>
      </p:sp>
      <p:pic>
        <p:nvPicPr>
          <p:cNvPr id="119" name="Google Shape;119;p29"/>
          <p:cNvPicPr preferRelativeResize="0"/>
          <p:nvPr/>
        </p:nvPicPr>
        <p:blipFill>
          <a:blip r:embed="rId4">
            <a:alphaModFix/>
          </a:blip>
          <a:stretch>
            <a:fillRect/>
          </a:stretch>
        </p:blipFill>
        <p:spPr>
          <a:xfrm>
            <a:off x="7733250" y="1391289"/>
            <a:ext cx="196500" cy="196500"/>
          </a:xfrm>
          <a:prstGeom prst="rect">
            <a:avLst/>
          </a:prstGeom>
          <a:noFill/>
          <a:ln>
            <a:noFill/>
          </a:ln>
        </p:spPr>
      </p:pic>
      <p:sp>
        <p:nvSpPr>
          <p:cNvPr id="120" name="Google Shape;120;p29"/>
          <p:cNvSpPr txBox="1"/>
          <p:nvPr/>
        </p:nvSpPr>
        <p:spPr>
          <a:xfrm>
            <a:off x="1398000" y="2320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30"/>
          <p:cNvSpPr txBox="1"/>
          <p:nvPr/>
        </p:nvSpPr>
        <p:spPr>
          <a:xfrm>
            <a:off x="2142600" y="1944250"/>
            <a:ext cx="48588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rgbClr val="E0FF00"/>
                </a:solidFill>
                <a:latin typeface="Anton"/>
                <a:ea typeface="Anton"/>
                <a:cs typeface="Anton"/>
                <a:sym typeface="Anton"/>
              </a:rPr>
              <a:t>IMPLEMENTACIÓN DE PROYECTOS EN CAPAS</a:t>
            </a:r>
            <a:endParaRPr i="1" sz="3600">
              <a:solidFill>
                <a:srgbClr val="E0FF00"/>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31"/>
          <p:cNvSpPr txBox="1"/>
          <p:nvPr/>
        </p:nvSpPr>
        <p:spPr>
          <a:xfrm>
            <a:off x="1180500" y="2385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Diagrama de arquitectura de capas</a:t>
            </a:r>
            <a:endParaRPr i="1" sz="3600">
              <a:latin typeface="Anton"/>
              <a:ea typeface="Anton"/>
              <a:cs typeface="Anton"/>
              <a:sym typeface="Anton"/>
            </a:endParaRPr>
          </a:p>
        </p:txBody>
      </p:sp>
      <p:pic>
        <p:nvPicPr>
          <p:cNvPr id="131" name="Google Shape;131;p3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32" name="Google Shape;132;p31"/>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133" name="Google Shape;133;p31"/>
          <p:cNvPicPr preferRelativeResize="0"/>
          <p:nvPr/>
        </p:nvPicPr>
        <p:blipFill>
          <a:blip r:embed="rId5">
            <a:alphaModFix/>
          </a:blip>
          <a:stretch>
            <a:fillRect/>
          </a:stretch>
        </p:blipFill>
        <p:spPr>
          <a:xfrm>
            <a:off x="1568939" y="930475"/>
            <a:ext cx="5692285" cy="41368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32"/>
          <p:cNvPicPr preferRelativeResize="0"/>
          <p:nvPr/>
        </p:nvPicPr>
        <p:blipFill>
          <a:blip r:embed="rId3">
            <a:alphaModFix/>
          </a:blip>
          <a:stretch>
            <a:fillRect/>
          </a:stretch>
        </p:blipFill>
        <p:spPr>
          <a:xfrm>
            <a:off x="1224198" y="405550"/>
            <a:ext cx="5194924" cy="4421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3"/>
          <p:cNvSpPr txBox="1"/>
          <p:nvPr/>
        </p:nvSpPr>
        <p:spPr>
          <a:xfrm>
            <a:off x="493875" y="1181575"/>
            <a:ext cx="8319900" cy="2588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1300"/>
              </a:spcBef>
              <a:spcAft>
                <a:spcPts val="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La </a:t>
            </a:r>
            <a:r>
              <a:rPr lang="en" sz="1900">
                <a:solidFill>
                  <a:schemeClr val="dk1"/>
                </a:solidFill>
                <a:highlight>
                  <a:srgbClr val="00FFFF"/>
                </a:highlight>
                <a:latin typeface="Helvetica Neue Light"/>
                <a:ea typeface="Helvetica Neue Light"/>
                <a:cs typeface="Helvetica Neue Light"/>
                <a:sym typeface="Helvetica Neue Light"/>
              </a:rPr>
              <a:t>travesía</a:t>
            </a:r>
            <a:r>
              <a:rPr lang="en" sz="1900">
                <a:solidFill>
                  <a:schemeClr val="dk1"/>
                </a:solidFill>
                <a:highlight>
                  <a:schemeClr val="lt1"/>
                </a:highlight>
                <a:latin typeface="Helvetica Neue Light"/>
                <a:ea typeface="Helvetica Neue Light"/>
                <a:cs typeface="Helvetica Neue Light"/>
                <a:sym typeface="Helvetica Neue Light"/>
              </a:rPr>
              <a:t> de los datos comienza en la </a:t>
            </a:r>
            <a:r>
              <a:rPr b="1" lang="en" sz="1900">
                <a:solidFill>
                  <a:schemeClr val="dk1"/>
                </a:solidFill>
                <a:highlight>
                  <a:srgbClr val="00FFFF"/>
                </a:highlight>
                <a:latin typeface="Helvetica Neue"/>
                <a:ea typeface="Helvetica Neue"/>
                <a:cs typeface="Helvetica Neue"/>
                <a:sym typeface="Helvetica Neue"/>
              </a:rPr>
              <a:t>capa de presentación</a:t>
            </a:r>
            <a:r>
              <a:rPr lang="en" sz="1900">
                <a:solidFill>
                  <a:schemeClr val="dk1"/>
                </a:solidFill>
                <a:highlight>
                  <a:schemeClr val="lt1"/>
                </a:highlight>
                <a:latin typeface="Helvetica Neue Light"/>
                <a:ea typeface="Helvetica Neue Light"/>
                <a:cs typeface="Helvetica Neue Light"/>
                <a:sym typeface="Helvetica Neue Light"/>
              </a:rPr>
              <a:t> donde el usuario hace click y llama a la función que </a:t>
            </a:r>
            <a:r>
              <a:rPr lang="en" sz="1900">
                <a:solidFill>
                  <a:schemeClr val="dk1"/>
                </a:solidFill>
                <a:highlight>
                  <a:srgbClr val="00FFFF"/>
                </a:highlight>
                <a:latin typeface="Helvetica Neue Light"/>
                <a:ea typeface="Helvetica Neue Light"/>
                <a:cs typeface="Helvetica Neue Light"/>
                <a:sym typeface="Helvetica Neue Light"/>
              </a:rPr>
              <a:t>envía la solicitud de datos a la API, representada en nuestro sistema por la capa de ruteo. </a:t>
            </a:r>
            <a:endParaRPr sz="1900">
              <a:solidFill>
                <a:schemeClr val="dk1"/>
              </a:solidFill>
              <a:highlight>
                <a:srgbClr val="00FFFF"/>
              </a:highlight>
              <a:latin typeface="Helvetica Neue Light"/>
              <a:ea typeface="Helvetica Neue Light"/>
              <a:cs typeface="Helvetica Neue Light"/>
              <a:sym typeface="Helvetica Neue Light"/>
            </a:endParaRPr>
          </a:p>
          <a:p>
            <a:pPr indent="-349250" lvl="0" marL="457200" rtl="0" algn="l">
              <a:lnSpc>
                <a:spcPct val="115000"/>
              </a:lnSpc>
              <a:spcBef>
                <a:spcPts val="1300"/>
              </a:spcBef>
              <a:spcAft>
                <a:spcPts val="100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El componente en la capa de ruteo llama al componente en la capa de servicio, y se encarga de esperar por la respuesta de la capa de servicio para así retornarlo.</a:t>
            </a:r>
            <a:r>
              <a:rPr lang="en" sz="1900">
                <a:solidFill>
                  <a:schemeClr val="dk1"/>
                </a:solidFill>
                <a:highlight>
                  <a:srgbClr val="00FFFF"/>
                </a:highlight>
                <a:latin typeface="Helvetica Neue Light"/>
                <a:ea typeface="Helvetica Neue Light"/>
                <a:cs typeface="Helvetica Neue Light"/>
                <a:sym typeface="Helvetica Neue Light"/>
              </a:rPr>
              <a:t>?</a:t>
            </a:r>
            <a:endParaRPr sz="1900">
              <a:solidFill>
                <a:schemeClr val="dk1"/>
              </a:solidFill>
              <a:highlight>
                <a:srgbClr val="00FFFF"/>
              </a:highlight>
              <a:latin typeface="Helvetica Neue Light"/>
              <a:ea typeface="Helvetica Neue Light"/>
              <a:cs typeface="Helvetica Neue Light"/>
              <a:sym typeface="Helvetica Neue Light"/>
            </a:endParaRPr>
          </a:p>
        </p:txBody>
      </p:sp>
      <p:sp>
        <p:nvSpPr>
          <p:cNvPr id="144" name="Google Shape;144;p33"/>
          <p:cNvSpPr txBox="1"/>
          <p:nvPr/>
        </p:nvSpPr>
        <p:spPr>
          <a:xfrm>
            <a:off x="1180500" y="2385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Movimiento entre capas</a:t>
            </a:r>
            <a:endParaRPr i="1" sz="3600">
              <a:latin typeface="Anton"/>
              <a:ea typeface="Anton"/>
              <a:cs typeface="Anton"/>
              <a:sym typeface="Anton"/>
            </a:endParaRPr>
          </a:p>
        </p:txBody>
      </p:sp>
      <p:pic>
        <p:nvPicPr>
          <p:cNvPr id="145" name="Google Shape;145;p3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46" name="Google Shape;146;p33"/>
          <p:cNvPicPr preferRelativeResize="0"/>
          <p:nvPr/>
        </p:nvPicPr>
        <p:blipFill>
          <a:blip r:embed="rId4">
            <a:alphaModFix/>
          </a:blip>
          <a:stretch>
            <a:fillRect/>
          </a:stretch>
        </p:blipFill>
        <p:spPr>
          <a:xfrm>
            <a:off x="8237825" y="91375"/>
            <a:ext cx="762900" cy="762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4"/>
          <p:cNvSpPr txBox="1"/>
          <p:nvPr/>
        </p:nvSpPr>
        <p:spPr>
          <a:xfrm>
            <a:off x="599475" y="1213200"/>
            <a:ext cx="8225100" cy="27171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1300"/>
              </a:spcBef>
              <a:spcAft>
                <a:spcPts val="0"/>
              </a:spcAft>
              <a:buClr>
                <a:srgbClr val="3CEFAB"/>
              </a:buClr>
              <a:buSzPts val="1900"/>
              <a:buFont typeface="Helvetica Neue Light"/>
              <a:buChar char="●"/>
            </a:pPr>
            <a:r>
              <a:rPr lang="en" sz="1900">
                <a:solidFill>
                  <a:schemeClr val="dk1"/>
                </a:solidFill>
                <a:highlight>
                  <a:srgbClr val="00FFFF"/>
                </a:highlight>
                <a:latin typeface="Helvetica Neue Light"/>
                <a:ea typeface="Helvetica Neue Light"/>
                <a:cs typeface="Helvetica Neue Light"/>
                <a:sym typeface="Helvetica Neue Light"/>
              </a:rPr>
              <a:t>Los datos son transformados o calculados en la capa de servicio antes de devolver una respuesta (o de pasarlos a la siguiente capa).</a:t>
            </a:r>
            <a:endParaRPr sz="1900">
              <a:solidFill>
                <a:schemeClr val="dk1"/>
              </a:solidFill>
              <a:highlight>
                <a:srgbClr val="00FFFF"/>
              </a:highlight>
              <a:latin typeface="Helvetica Neue Light"/>
              <a:ea typeface="Helvetica Neue Light"/>
              <a:cs typeface="Helvetica Neue Light"/>
              <a:sym typeface="Helvetica Neue Light"/>
            </a:endParaRPr>
          </a:p>
          <a:p>
            <a:pPr indent="-349250" lvl="0" marL="457200" rtl="0" algn="l">
              <a:lnSpc>
                <a:spcPct val="115000"/>
              </a:lnSpc>
              <a:spcBef>
                <a:spcPts val="1300"/>
              </a:spcBef>
              <a:spcAft>
                <a:spcPts val="0"/>
              </a:spcAft>
              <a:buClr>
                <a:srgbClr val="3CEFAB"/>
              </a:buClr>
              <a:buSzPts val="1900"/>
              <a:buFont typeface="Helvetica Neue Light"/>
              <a:buChar char="●"/>
            </a:pPr>
            <a:r>
              <a:rPr lang="en" sz="1900">
                <a:solidFill>
                  <a:schemeClr val="dk1"/>
                </a:solidFill>
                <a:highlight>
                  <a:srgbClr val="00FFFF"/>
                </a:highlight>
                <a:latin typeface="Helvetica Neue Light"/>
                <a:ea typeface="Helvetica Neue Light"/>
                <a:cs typeface="Helvetica Neue Light"/>
                <a:sym typeface="Helvetica Neue Light"/>
              </a:rPr>
              <a:t>En este último caso, el componente en la capa de servicios llama al componente inyectado de la capa de persistencia y le pasa los datos.</a:t>
            </a:r>
            <a:endParaRPr sz="1900">
              <a:solidFill>
                <a:schemeClr val="dk1"/>
              </a:solidFill>
              <a:highlight>
                <a:srgbClr val="00FFFF"/>
              </a:highlight>
              <a:latin typeface="Helvetica Neue Light"/>
              <a:ea typeface="Helvetica Neue Light"/>
              <a:cs typeface="Helvetica Neue Light"/>
              <a:sym typeface="Helvetica Neue Light"/>
            </a:endParaRPr>
          </a:p>
          <a:p>
            <a:pPr indent="-349250" lvl="0" marL="457200" rtl="0" algn="l">
              <a:lnSpc>
                <a:spcPct val="115000"/>
              </a:lnSpc>
              <a:spcBef>
                <a:spcPts val="1300"/>
              </a:spcBef>
              <a:spcAft>
                <a:spcPts val="1000"/>
              </a:spcAft>
              <a:buClr>
                <a:schemeClr val="dk1"/>
              </a:buClr>
              <a:buSzPts val="1900"/>
              <a:buFont typeface="Helvetica Neue Light"/>
              <a:buChar char="●"/>
            </a:pPr>
            <a:r>
              <a:rPr lang="en" sz="1900">
                <a:solidFill>
                  <a:schemeClr val="dk1"/>
                </a:solidFill>
                <a:highlight>
                  <a:srgbClr val="00FFFF"/>
                </a:highlight>
                <a:latin typeface="Helvetica Neue Light"/>
                <a:ea typeface="Helvetica Neue Light"/>
                <a:cs typeface="Helvetica Neue Light"/>
                <a:sym typeface="Helvetica Neue Light"/>
              </a:rPr>
              <a:t>Debemos tener en cuenta que este siempre es el camino, </a:t>
            </a:r>
            <a:r>
              <a:rPr b="1" lang="en" sz="1900">
                <a:solidFill>
                  <a:schemeClr val="dk1"/>
                </a:solidFill>
                <a:highlight>
                  <a:srgbClr val="00FFFF"/>
                </a:highlight>
                <a:latin typeface="Helvetica Neue"/>
                <a:ea typeface="Helvetica Neue"/>
                <a:cs typeface="Helvetica Neue"/>
                <a:sym typeface="Helvetica Neue"/>
              </a:rPr>
              <a:t>los datos, solicitudes y respuestas no saltean capas.</a:t>
            </a:r>
            <a:endParaRPr sz="1900">
              <a:solidFill>
                <a:schemeClr val="dk1"/>
              </a:solidFill>
              <a:highlight>
                <a:srgbClr val="00FFFF"/>
              </a:highlight>
              <a:latin typeface="Helvetica Neue Light"/>
              <a:ea typeface="Helvetica Neue Light"/>
              <a:cs typeface="Helvetica Neue Light"/>
              <a:sym typeface="Helvetica Neue Light"/>
            </a:endParaRPr>
          </a:p>
        </p:txBody>
      </p:sp>
      <p:sp>
        <p:nvSpPr>
          <p:cNvPr id="152" name="Google Shape;152;p34"/>
          <p:cNvSpPr txBox="1"/>
          <p:nvPr/>
        </p:nvSpPr>
        <p:spPr>
          <a:xfrm>
            <a:off x="1180500" y="2385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Movimiento entre capas</a:t>
            </a:r>
            <a:endParaRPr i="1" sz="3600">
              <a:latin typeface="Anton"/>
              <a:ea typeface="Anton"/>
              <a:cs typeface="Anton"/>
              <a:sym typeface="Anton"/>
            </a:endParaRPr>
          </a:p>
        </p:txBody>
      </p:sp>
      <p:pic>
        <p:nvPicPr>
          <p:cNvPr id="153" name="Google Shape;153;p3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54" name="Google Shape;154;p34"/>
          <p:cNvPicPr preferRelativeResize="0"/>
          <p:nvPr/>
        </p:nvPicPr>
        <p:blipFill>
          <a:blip r:embed="rId4">
            <a:alphaModFix/>
          </a:blip>
          <a:stretch>
            <a:fillRect/>
          </a:stretch>
        </p:blipFill>
        <p:spPr>
          <a:xfrm>
            <a:off x="8237825" y="91375"/>
            <a:ext cx="762900" cy="762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58" name="Shape 158"/>
        <p:cNvGrpSpPr/>
        <p:nvPr/>
      </p:nvGrpSpPr>
      <p:grpSpPr>
        <a:xfrm>
          <a:off x="0" y="0"/>
          <a:ext cx="0" cy="0"/>
          <a:chOff x="0" y="0"/>
          <a:chExt cx="0" cy="0"/>
        </a:xfrm>
      </p:grpSpPr>
      <p:sp>
        <p:nvSpPr>
          <p:cNvPr id="159" name="Google Shape;159;p35"/>
          <p:cNvSpPr txBox="1"/>
          <p:nvPr/>
        </p:nvSpPr>
        <p:spPr>
          <a:xfrm>
            <a:off x="1296000" y="2077200"/>
            <a:ext cx="655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IMPLEMENTACIÓN DE ARQUITECTURA DE CAPAS</a:t>
            </a:r>
            <a:endParaRPr i="1" sz="3600">
              <a:latin typeface="Anton"/>
              <a:ea typeface="Anton"/>
              <a:cs typeface="Anton"/>
              <a:sym typeface="Anton"/>
            </a:endParaRPr>
          </a:p>
        </p:txBody>
      </p:sp>
      <p:pic>
        <p:nvPicPr>
          <p:cNvPr id="160" name="Google Shape;160;p3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